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262" r:id="rId2"/>
    <p:sldId id="309" r:id="rId3"/>
    <p:sldId id="312" r:id="rId4"/>
    <p:sldId id="313" r:id="rId5"/>
    <p:sldId id="314" r:id="rId6"/>
    <p:sldId id="310" r:id="rId7"/>
    <p:sldId id="329" r:id="rId8"/>
    <p:sldId id="330" r:id="rId9"/>
    <p:sldId id="331" r:id="rId10"/>
    <p:sldId id="315" r:id="rId11"/>
    <p:sldId id="317" r:id="rId12"/>
    <p:sldId id="257" r:id="rId13"/>
    <p:sldId id="332" r:id="rId14"/>
    <p:sldId id="319" r:id="rId15"/>
    <p:sldId id="323" r:id="rId16"/>
    <p:sldId id="320" r:id="rId17"/>
    <p:sldId id="322" r:id="rId18"/>
    <p:sldId id="340" r:id="rId19"/>
    <p:sldId id="321" r:id="rId20"/>
    <p:sldId id="336" r:id="rId21"/>
    <p:sldId id="337" r:id="rId22"/>
    <p:sldId id="335" r:id="rId23"/>
    <p:sldId id="338" r:id="rId24"/>
    <p:sldId id="306" r:id="rId25"/>
    <p:sldId id="334" r:id="rId26"/>
    <p:sldId id="339" r:id="rId27"/>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5" autoAdjust="0"/>
    <p:restoredTop sz="70952" autoAdjust="0"/>
  </p:normalViewPr>
  <p:slideViewPr>
    <p:cSldViewPr>
      <p:cViewPr>
        <p:scale>
          <a:sx n="50" d="100"/>
          <a:sy n="50" d="100"/>
        </p:scale>
        <p:origin x="-214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4DB46-850F-45D1-A033-E1DCCC9E4BB5}" type="datetimeFigureOut">
              <a:rPr lang="hr-HR" smtClean="0"/>
              <a:pPr/>
              <a:t>22.11.2017.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a:t>Kliknite da biste uredili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9285D-FA1A-445C-8F56-970F5DBC0CF5}" type="slidenum">
              <a:rPr lang="hr-HR" smtClean="0"/>
              <a:pPr/>
              <a:t>‹#›</a:t>
            </a:fld>
            <a:endParaRPr lang="hr-HR"/>
          </a:p>
        </p:txBody>
      </p:sp>
    </p:spTree>
    <p:extLst>
      <p:ext uri="{BB962C8B-B14F-4D97-AF65-F5344CB8AC3E}">
        <p14:creationId xmlns:p14="http://schemas.microsoft.com/office/powerpoint/2010/main" val="352267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EE79285D-FA1A-445C-8F56-970F5DBC0CF5}" type="slidenum">
              <a:rPr lang="hr-HR" smtClean="0"/>
              <a:pPr/>
              <a:t>1</a:t>
            </a:fld>
            <a:endParaRPr lang="hr-HR"/>
          </a:p>
        </p:txBody>
      </p:sp>
    </p:spTree>
    <p:extLst>
      <p:ext uri="{BB962C8B-B14F-4D97-AF65-F5344CB8AC3E}">
        <p14:creationId xmlns:p14="http://schemas.microsoft.com/office/powerpoint/2010/main" val="2171278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kern="1200" dirty="0">
                <a:solidFill>
                  <a:schemeClr val="tx1"/>
                </a:solidFill>
                <a:effectLst/>
                <a:latin typeface="+mn-lt"/>
                <a:ea typeface="+mn-ea"/>
                <a:cs typeface="+mn-cs"/>
              </a:rPr>
              <a:t>Palmino drvo rađa tijekom cijele godine, a po zasađenom hektaru proizvodi se deset tona plodova. Palma je produktivna je biljka iz skupine uljanica, međutim rast </a:t>
            </a:r>
            <a:r>
              <a:rPr lang="hr-HR" sz="1200" kern="1200" dirty="0" err="1">
                <a:solidFill>
                  <a:schemeClr val="tx1"/>
                </a:solidFill>
                <a:effectLst/>
                <a:latin typeface="+mn-lt"/>
                <a:ea typeface="+mn-ea"/>
                <a:cs typeface="+mn-cs"/>
              </a:rPr>
              <a:t>apotražnje</a:t>
            </a:r>
            <a:r>
              <a:rPr lang="hr-HR" sz="1200" kern="1200" dirty="0">
                <a:solidFill>
                  <a:schemeClr val="tx1"/>
                </a:solidFill>
                <a:effectLst/>
                <a:latin typeface="+mn-lt"/>
                <a:ea typeface="+mn-ea"/>
                <a:cs typeface="+mn-cs"/>
              </a:rPr>
              <a:t> predstavlja probleme za okoliš. Masovno širenje </a:t>
            </a:r>
            <a:r>
              <a:rPr lang="hr-HR" sz="1200" kern="1200" dirty="0" err="1">
                <a:solidFill>
                  <a:schemeClr val="tx1"/>
                </a:solidFill>
                <a:effectLst/>
                <a:latin typeface="+mn-lt"/>
                <a:ea typeface="+mn-ea"/>
                <a:cs typeface="+mn-cs"/>
              </a:rPr>
              <a:t>monokulturnih</a:t>
            </a:r>
            <a:r>
              <a:rPr lang="hr-HR" sz="1200" kern="1200" dirty="0">
                <a:solidFill>
                  <a:schemeClr val="tx1"/>
                </a:solidFill>
                <a:effectLst/>
                <a:latin typeface="+mn-lt"/>
                <a:ea typeface="+mn-ea"/>
                <a:cs typeface="+mn-cs"/>
              </a:rPr>
              <a:t> plantaža palmi tako je, na primjer, glavni uzrok krčenja šuma u Indoneziji. Zato je Indonezija jedna od vodećih svjetskih zemalja po emisiji stakleničkih plinova, iako nije industrijska zemlja. Koja su rješenja? Svi moramo pokušati koristiti proizvode bez palminog ulja ili odabrati proizvode od potrošača koji su se obvezali na najviše standarde održivosti.</a:t>
            </a:r>
            <a:endParaRPr lang="hr-HR" dirty="0"/>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10</a:t>
            </a:fld>
            <a:endParaRPr lang="hr-HR"/>
          </a:p>
        </p:txBody>
      </p:sp>
    </p:spTree>
    <p:extLst>
      <p:ext uri="{BB962C8B-B14F-4D97-AF65-F5344CB8AC3E}">
        <p14:creationId xmlns:p14="http://schemas.microsoft.com/office/powerpoint/2010/main" val="2050731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effectLst/>
              </a:rPr>
              <a:t>Jedna od tema kojom se bavi ovaj projekt je i poštena trgovina ili na engleskom </a:t>
            </a:r>
            <a:r>
              <a:rPr lang="hr-HR" i="1" dirty="0">
                <a:effectLst/>
              </a:rPr>
              <a:t>Fair </a:t>
            </a:r>
            <a:r>
              <a:rPr lang="hr-HR" i="1" dirty="0" err="1">
                <a:effectLst/>
              </a:rPr>
              <a:t>Trade</a:t>
            </a:r>
            <a:r>
              <a:rPr lang="hr-HR" dirty="0">
                <a:effectLst/>
              </a:rPr>
              <a:t>. Poštena trgovina je trgovinsko partnerstvo utemeljeno na dijalogu i društveno-odgovornom poslovanju u kojem se plaćanjem poštene cijene za sirovine, proizvode ili rad marginaliziranim proizvođačima i radnicima </a:t>
            </a:r>
            <a:r>
              <a:rPr lang="hr-HR" baseline="0" dirty="0">
                <a:effectLst/>
              </a:rPr>
              <a:t> </a:t>
            </a:r>
            <a:r>
              <a:rPr lang="hr-HR" dirty="0">
                <a:effectLst/>
              </a:rPr>
              <a:t>u zemljama u razvoju osigurava održivost, isplativost i konkurentnost. Vizija poštene trgovine je svijet u kojem su pravda i održivi razvoj okosnica trgovine, a krajnji cilj je ukidanje siromaštva. Potražite proizvode s ovim znakom.</a:t>
            </a:r>
            <a:br>
              <a:rPr lang="hr-HR" dirty="0">
                <a:effectLst/>
              </a:rPr>
            </a:br>
            <a:endParaRPr lang="hr-HR" dirty="0">
              <a:effectLst/>
            </a:endParaRPr>
          </a:p>
          <a:p>
            <a:r>
              <a:rPr lang="hr-HR" dirty="0">
                <a:effectLst/>
              </a:rPr>
              <a:t/>
            </a:r>
            <a:br>
              <a:rPr lang="hr-HR" dirty="0">
                <a:effectLst/>
              </a:rPr>
            </a:br>
            <a:endParaRPr lang="hr-HR" dirty="0">
              <a:effectLst/>
            </a:endParaRPr>
          </a:p>
        </p:txBody>
      </p:sp>
      <p:sp>
        <p:nvSpPr>
          <p:cNvPr id="4" name="Slide Number Placeholder 3"/>
          <p:cNvSpPr>
            <a:spLocks noGrp="1"/>
          </p:cNvSpPr>
          <p:nvPr>
            <p:ph type="sldNum" sz="quarter" idx="10"/>
          </p:nvPr>
        </p:nvSpPr>
        <p:spPr/>
        <p:txBody>
          <a:bodyPr/>
          <a:lstStyle/>
          <a:p>
            <a:fld id="{EE79285D-FA1A-445C-8F56-970F5DBC0CF5}" type="slidenum">
              <a:rPr lang="hr-HR" smtClean="0"/>
              <a:pPr/>
              <a:t>11</a:t>
            </a:fld>
            <a:endParaRPr lang="hr-HR"/>
          </a:p>
        </p:txBody>
      </p:sp>
    </p:spTree>
    <p:extLst>
      <p:ext uri="{BB962C8B-B14F-4D97-AF65-F5344CB8AC3E}">
        <p14:creationId xmlns:p14="http://schemas.microsoft.com/office/powerpoint/2010/main" val="422161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baseline="0" dirty="0"/>
              <a:t>Projekt se provodi kroz zadanih 7 koraka. U prvom koraku učenici se motiviraju na zanimljiv način, dopisujući se s farmerom Štefom </a:t>
            </a:r>
            <a:r>
              <a:rPr lang="hr-HR" baseline="0" dirty="0" err="1"/>
              <a:t>Vugrinom</a:t>
            </a:r>
            <a:r>
              <a:rPr lang="hr-HR" baseline="0" dirty="0"/>
              <a:t> koji je živio 1885 i na mjestu naše škole imao svoje imanje. Njega je </a:t>
            </a:r>
            <a:r>
              <a:rPr lang="hr-HR" baseline="0" dirty="0" smtClean="0"/>
              <a:t>zanimalo </a:t>
            </a:r>
            <a:r>
              <a:rPr lang="hr-HR" baseline="0" dirty="0"/>
              <a:t>gdje je nestalo imanje, odakle su došla ova djeca i što ona rade tu. U nekoliko pisama dali smo mu odgovore na njegova pitanja.</a:t>
            </a:r>
            <a:endParaRPr lang="hr-HR" dirty="0"/>
          </a:p>
          <a:p>
            <a:r>
              <a:rPr lang="hr-HR" dirty="0"/>
              <a:t> </a:t>
            </a:r>
          </a:p>
          <a:p>
            <a:endParaRPr lang="hr-HR" dirty="0"/>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12</a:t>
            </a:fld>
            <a:endParaRPr lang="hr-HR"/>
          </a:p>
        </p:txBody>
      </p:sp>
    </p:spTree>
    <p:extLst>
      <p:ext uri="{BB962C8B-B14F-4D97-AF65-F5344CB8AC3E}">
        <p14:creationId xmlns:p14="http://schemas.microsoft.com/office/powerpoint/2010/main" val="501554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a:t> Okupili smo tim  koji čini </a:t>
            </a:r>
            <a:r>
              <a:rPr lang="hr-HR" dirty="0" err="1"/>
              <a:t>ekoodbor</a:t>
            </a:r>
            <a:r>
              <a:rPr lang="hr-HR" baseline="0" dirty="0"/>
              <a:t> odgovoran za provođenje projekta, </a:t>
            </a:r>
            <a:endParaRPr lang="hr-HR" dirty="0"/>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13</a:t>
            </a:fld>
            <a:endParaRPr lang="hr-HR"/>
          </a:p>
        </p:txBody>
      </p:sp>
    </p:spTree>
    <p:extLst>
      <p:ext uri="{BB962C8B-B14F-4D97-AF65-F5344CB8AC3E}">
        <p14:creationId xmlns:p14="http://schemas.microsoft.com/office/powerpoint/2010/main" val="135313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 ovo je naš tim  i svatko ima ulogu </a:t>
            </a:r>
            <a:r>
              <a:rPr lang="hr-HR" baseline="0" dirty="0"/>
              <a:t> (kuhar – vođa tima, dobavljač – tražitelj, moderator – oblikovatelj tima, istraživač – izvor ideja, menadžer – razvrstava ideje,  kritičar – informator,  fotograf – dokumentarist, tajnik). </a:t>
            </a:r>
            <a:endParaRPr lang="hr-HR" dirty="0"/>
          </a:p>
        </p:txBody>
      </p:sp>
      <p:sp>
        <p:nvSpPr>
          <p:cNvPr id="4" name="Slide Number Placeholder 3"/>
          <p:cNvSpPr>
            <a:spLocks noGrp="1"/>
          </p:cNvSpPr>
          <p:nvPr>
            <p:ph type="sldNum" sz="quarter" idx="10"/>
          </p:nvPr>
        </p:nvSpPr>
        <p:spPr/>
        <p:txBody>
          <a:bodyPr/>
          <a:lstStyle/>
          <a:p>
            <a:fld id="{EE79285D-FA1A-445C-8F56-970F5DBC0CF5}" type="slidenum">
              <a:rPr lang="hr-HR" smtClean="0"/>
              <a:pPr/>
              <a:t>14</a:t>
            </a:fld>
            <a:endParaRPr lang="hr-HR"/>
          </a:p>
        </p:txBody>
      </p:sp>
    </p:spTree>
    <p:extLst>
      <p:ext uri="{BB962C8B-B14F-4D97-AF65-F5344CB8AC3E}">
        <p14:creationId xmlns:p14="http://schemas.microsoft.com/office/powerpoint/2010/main" val="145446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Analiza hrane, drugi je od sedam koraka. A</a:t>
            </a:r>
            <a:r>
              <a:rPr lang="hr-HR" baseline="0" dirty="0"/>
              <a:t>nalizirali smo hranu u školskoj kuhinji i uočili što bi se moglo poboljšati.</a:t>
            </a:r>
            <a:r>
              <a:rPr lang="hr-HR" dirty="0"/>
              <a:t> Trebali bismo početi koristiti organske namirnice</a:t>
            </a:r>
            <a:r>
              <a:rPr lang="hr-HR" baseline="0" dirty="0"/>
              <a:t> u školskoj kuhinji, uzgajati namirnice u vlastitom vrtu u blizini škole. Većina hrane koju koristimo dolazi iz Hrvatske, ali cilj nam je da je bude što više, a posebno od lokalnih proizvođača.</a:t>
            </a:r>
            <a:endParaRPr lang="hr-HR" dirty="0"/>
          </a:p>
          <a:p>
            <a:endParaRPr lang="hr-HR" baseline="0" dirty="0"/>
          </a:p>
          <a:p>
            <a:endParaRPr lang="hr-HR" dirty="0"/>
          </a:p>
        </p:txBody>
      </p:sp>
      <p:sp>
        <p:nvSpPr>
          <p:cNvPr id="4" name="Slide Number Placeholder 3"/>
          <p:cNvSpPr>
            <a:spLocks noGrp="1"/>
          </p:cNvSpPr>
          <p:nvPr>
            <p:ph type="sldNum" sz="quarter" idx="10"/>
          </p:nvPr>
        </p:nvSpPr>
        <p:spPr/>
        <p:txBody>
          <a:bodyPr/>
          <a:lstStyle/>
          <a:p>
            <a:fld id="{EE79285D-FA1A-445C-8F56-970F5DBC0CF5}" type="slidenum">
              <a:rPr lang="hr-HR" smtClean="0"/>
              <a:pPr/>
              <a:t>15</a:t>
            </a:fld>
            <a:endParaRPr lang="hr-HR"/>
          </a:p>
        </p:txBody>
      </p:sp>
    </p:spTree>
    <p:extLst>
      <p:ext uri="{BB962C8B-B14F-4D97-AF65-F5344CB8AC3E}">
        <p14:creationId xmlns:p14="http://schemas.microsoft.com/office/powerpoint/2010/main" val="277458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a:t>Potom smo izradili akcijski plan. Nadamo se da će rezultati nekih naših aktivnosti doprinijeti našoj odgovornijoj prehrani. </a:t>
            </a:r>
            <a:r>
              <a:rPr lang="hr-HR" dirty="0"/>
              <a:t> Dogovorit</a:t>
            </a:r>
            <a:r>
              <a:rPr lang="hr-HR" baseline="0" dirty="0"/>
              <a:t> ćemo se </a:t>
            </a:r>
            <a:r>
              <a:rPr lang="hr-HR" dirty="0"/>
              <a:t>kako bilježiti i procjenjivati postizanje ciljeva</a:t>
            </a:r>
            <a:r>
              <a:rPr lang="hr-HR" baseline="0" dirty="0"/>
              <a:t> </a:t>
            </a:r>
            <a:r>
              <a:rPr lang="hr-HR" dirty="0"/>
              <a:t>te kontinuirano nadzirati</a:t>
            </a:r>
            <a:r>
              <a:rPr lang="hr-HR" baseline="0" dirty="0"/>
              <a:t> i procjenjivati naše korake. </a:t>
            </a:r>
            <a:r>
              <a:rPr lang="hr-HR" b="1" baseline="0" dirty="0"/>
              <a:t> </a:t>
            </a:r>
            <a:endParaRPr lang="hr-H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a:p>
            <a:endParaRPr lang="hr-HR" dirty="0"/>
          </a:p>
        </p:txBody>
      </p:sp>
      <p:sp>
        <p:nvSpPr>
          <p:cNvPr id="4" name="Slide Number Placeholder 3"/>
          <p:cNvSpPr>
            <a:spLocks noGrp="1"/>
          </p:cNvSpPr>
          <p:nvPr>
            <p:ph type="sldNum" sz="quarter" idx="10"/>
          </p:nvPr>
        </p:nvSpPr>
        <p:spPr/>
        <p:txBody>
          <a:bodyPr/>
          <a:lstStyle/>
          <a:p>
            <a:fld id="{EE79285D-FA1A-445C-8F56-970F5DBC0CF5}" type="slidenum">
              <a:rPr lang="hr-HR" smtClean="0"/>
              <a:pPr/>
              <a:t>16</a:t>
            </a:fld>
            <a:endParaRPr lang="hr-HR"/>
          </a:p>
        </p:txBody>
      </p:sp>
    </p:spTree>
    <p:extLst>
      <p:ext uri="{BB962C8B-B14F-4D97-AF65-F5344CB8AC3E}">
        <p14:creationId xmlns:p14="http://schemas.microsoft.com/office/powerpoint/2010/main" val="1854512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r-HR" baseline="0" dirty="0"/>
              <a:t>S provođenjem akcijskog plana krećemo danas, na Dan kruha, kada evo, i vas upoznajemo s našim projektom. Nakon prezentacije slijedi kviz. Nadamo se da će vas i prezentacija i kviz potaknuti na razmišljanje jedete li odgovorno pa ćete možda već idući put, kada ćete birati namirnice za svoj obrok, malo zastati i razmisliti. </a:t>
            </a:r>
          </a:p>
          <a:p>
            <a:r>
              <a:rPr lang="hr-HR" b="0" baseline="0" dirty="0">
                <a:highlight>
                  <a:srgbClr val="FFFF00"/>
                </a:highlight>
              </a:rPr>
              <a:t>Misleći na one koji nemaju i ne razbacujući se hranom, sva peciva i kruh koje danas ne pojedemo, kao i namirnice koje smo tijekom tjedna donosili u školu</a:t>
            </a:r>
            <a:r>
              <a:rPr lang="sl-SI" sz="1200" b="0" kern="1200" baseline="0" dirty="0">
                <a:solidFill>
                  <a:schemeClr val="tx1"/>
                </a:solidFill>
                <a:effectLst/>
                <a:highlight>
                  <a:srgbClr val="FFFF00"/>
                </a:highlight>
                <a:latin typeface="+mn-lt"/>
                <a:ea typeface="+mn-ea"/>
                <a:cs typeface="+mn-cs"/>
              </a:rPr>
              <a:t>, poslije priredbe zapakirat ćemo i uz pomoć naših roditelja i mještana odvesti u Pučku kuhinju na Kaptolu u već tradicionalnoj akciji mislimo jedni na druge</a:t>
            </a:r>
          </a:p>
          <a:p>
            <a:r>
              <a:rPr lang="sl-SI" sz="1200" b="0" kern="1200" baseline="0" dirty="0">
                <a:solidFill>
                  <a:schemeClr val="tx1"/>
                </a:solidFill>
                <a:effectLst/>
                <a:highlight>
                  <a:srgbClr val="FFFF00"/>
                </a:highlight>
                <a:latin typeface="+mn-lt"/>
                <a:ea typeface="+mn-ea"/>
                <a:cs typeface="+mn-cs"/>
              </a:rPr>
              <a:t>U </a:t>
            </a:r>
            <a:r>
              <a:rPr lang="sl-SI" sz="1200" b="0" kern="1200" baseline="0" dirty="0" err="1">
                <a:solidFill>
                  <a:schemeClr val="tx1"/>
                </a:solidFill>
                <a:effectLst/>
                <a:highlight>
                  <a:srgbClr val="FFFF00"/>
                </a:highlight>
                <a:latin typeface="+mn-lt"/>
                <a:ea typeface="+mn-ea"/>
                <a:cs typeface="+mn-cs"/>
              </a:rPr>
              <a:t>holu</a:t>
            </a:r>
            <a:r>
              <a:rPr lang="sl-SI" sz="1200" b="0" kern="1200" baseline="0" dirty="0">
                <a:solidFill>
                  <a:schemeClr val="tx1"/>
                </a:solidFill>
                <a:effectLst/>
                <a:highlight>
                  <a:srgbClr val="FFFF00"/>
                </a:highlight>
                <a:latin typeface="+mn-lt"/>
                <a:ea typeface="+mn-ea"/>
                <a:cs typeface="+mn-cs"/>
              </a:rPr>
              <a:t> </a:t>
            </a:r>
            <a:r>
              <a:rPr lang="sl-SI" sz="1200" b="0" kern="1200" baseline="0" dirty="0" err="1">
                <a:solidFill>
                  <a:schemeClr val="tx1"/>
                </a:solidFill>
                <a:effectLst/>
                <a:highlight>
                  <a:srgbClr val="FFFF00"/>
                </a:highlight>
                <a:latin typeface="+mn-lt"/>
                <a:ea typeface="+mn-ea"/>
                <a:cs typeface="+mn-cs"/>
              </a:rPr>
              <a:t>škole</a:t>
            </a:r>
            <a:r>
              <a:rPr lang="sl-SI" sz="1200" b="0" kern="1200" baseline="0" dirty="0">
                <a:solidFill>
                  <a:schemeClr val="tx1"/>
                </a:solidFill>
                <a:effectLst/>
                <a:highlight>
                  <a:srgbClr val="FFFF00"/>
                </a:highlight>
                <a:latin typeface="+mn-lt"/>
                <a:ea typeface="+mn-ea"/>
                <a:cs typeface="+mn-cs"/>
              </a:rPr>
              <a:t> </a:t>
            </a:r>
            <a:r>
              <a:rPr lang="sl-SI" sz="1200" b="0" kern="1200" baseline="0" dirty="0" err="1">
                <a:solidFill>
                  <a:schemeClr val="tx1"/>
                </a:solidFill>
                <a:effectLst/>
                <a:highlight>
                  <a:srgbClr val="FFFF00"/>
                </a:highlight>
                <a:latin typeface="+mn-lt"/>
                <a:ea typeface="+mn-ea"/>
                <a:cs typeface="+mn-cs"/>
              </a:rPr>
              <a:t>možete</a:t>
            </a:r>
            <a:r>
              <a:rPr lang="sl-SI" sz="1200" b="0" kern="1200" baseline="0" dirty="0">
                <a:solidFill>
                  <a:schemeClr val="tx1"/>
                </a:solidFill>
                <a:effectLst/>
                <a:highlight>
                  <a:srgbClr val="FFFF00"/>
                </a:highlight>
                <a:latin typeface="+mn-lt"/>
                <a:ea typeface="+mn-ea"/>
                <a:cs typeface="+mn-cs"/>
              </a:rPr>
              <a:t> razgledati i </a:t>
            </a:r>
            <a:r>
              <a:rPr lang="sl-SI" sz="1200" b="0" kern="1200" baseline="0" dirty="0" err="1">
                <a:solidFill>
                  <a:schemeClr val="tx1"/>
                </a:solidFill>
                <a:effectLst/>
                <a:highlight>
                  <a:srgbClr val="FFFF00"/>
                </a:highlight>
                <a:latin typeface="+mn-lt"/>
                <a:ea typeface="+mn-ea"/>
                <a:cs typeface="+mn-cs"/>
              </a:rPr>
              <a:t>izložbu</a:t>
            </a:r>
            <a:r>
              <a:rPr lang="sl-SI" sz="1200" b="0" kern="1200" baseline="0" dirty="0">
                <a:solidFill>
                  <a:schemeClr val="tx1"/>
                </a:solidFill>
                <a:effectLst/>
                <a:highlight>
                  <a:srgbClr val="FFFF00"/>
                </a:highlight>
                <a:latin typeface="+mn-lt"/>
                <a:ea typeface="+mn-ea"/>
                <a:cs typeface="+mn-cs"/>
              </a:rPr>
              <a:t> „Moja </a:t>
            </a:r>
            <a:r>
              <a:rPr lang="sl-SI" sz="1200" b="0" kern="1200" baseline="0" dirty="0" err="1">
                <a:solidFill>
                  <a:schemeClr val="tx1"/>
                </a:solidFill>
                <a:effectLst/>
                <a:highlight>
                  <a:srgbClr val="FFFF00"/>
                </a:highlight>
                <a:latin typeface="+mn-lt"/>
                <a:ea typeface="+mn-ea"/>
                <a:cs typeface="+mn-cs"/>
              </a:rPr>
              <a:t>obitelj</a:t>
            </a:r>
            <a:r>
              <a:rPr lang="sl-SI" sz="1200" b="0" kern="1200" baseline="0" dirty="0">
                <a:solidFill>
                  <a:schemeClr val="tx1"/>
                </a:solidFill>
                <a:effectLst/>
                <a:highlight>
                  <a:srgbClr val="FFFF00"/>
                </a:highlight>
                <a:latin typeface="+mn-lt"/>
                <a:ea typeface="+mn-ea"/>
                <a:cs typeface="+mn-cs"/>
              </a:rPr>
              <a:t> se spremila za </a:t>
            </a:r>
            <a:r>
              <a:rPr lang="sl-SI" sz="1200" b="0" kern="1200" baseline="0" dirty="0" err="1">
                <a:solidFill>
                  <a:schemeClr val="tx1"/>
                </a:solidFill>
                <a:effectLst/>
                <a:highlight>
                  <a:srgbClr val="FFFF00"/>
                </a:highlight>
                <a:latin typeface="+mn-lt"/>
                <a:ea typeface="+mn-ea"/>
                <a:cs typeface="+mn-cs"/>
              </a:rPr>
              <a:t>zimu</a:t>
            </a:r>
            <a:r>
              <a:rPr lang="sl-SI" sz="1200" b="0" kern="1200" baseline="0" dirty="0">
                <a:solidFill>
                  <a:schemeClr val="tx1"/>
                </a:solidFill>
                <a:effectLst/>
                <a:highlight>
                  <a:srgbClr val="FFFF00"/>
                </a:highlight>
                <a:latin typeface="+mn-lt"/>
                <a:ea typeface="+mn-ea"/>
                <a:cs typeface="+mn-cs"/>
              </a:rPr>
              <a:t>“ </a:t>
            </a:r>
            <a:r>
              <a:rPr lang="sl-SI" sz="1200" b="0" kern="1200" baseline="0" dirty="0" err="1">
                <a:solidFill>
                  <a:schemeClr val="tx1"/>
                </a:solidFill>
                <a:effectLst/>
                <a:highlight>
                  <a:srgbClr val="FFFF00"/>
                </a:highlight>
                <a:latin typeface="+mn-lt"/>
                <a:ea typeface="+mn-ea"/>
                <a:cs typeface="+mn-cs"/>
              </a:rPr>
              <a:t>kojima</a:t>
            </a:r>
            <a:r>
              <a:rPr lang="sl-SI" sz="1200" b="0" kern="1200" baseline="0" dirty="0">
                <a:solidFill>
                  <a:schemeClr val="tx1"/>
                </a:solidFill>
                <a:effectLst/>
                <a:highlight>
                  <a:srgbClr val="FFFF00"/>
                </a:highlight>
                <a:latin typeface="+mn-lt"/>
                <a:ea typeface="+mn-ea"/>
                <a:cs typeface="+mn-cs"/>
              </a:rPr>
              <a:t> prikazujemo neke naše tradicionalne načine čuvanja i konzerviranja hrane. U sklopu projekta planiramo i druge aktivnosti: </a:t>
            </a:r>
            <a:r>
              <a:rPr lang="sl-SI" sz="1200" kern="1200" baseline="0" dirty="0" err="1">
                <a:solidFill>
                  <a:schemeClr val="tx1"/>
                </a:solidFill>
                <a:effectLst/>
                <a:latin typeface="+mn-lt"/>
                <a:ea typeface="+mn-ea"/>
                <a:cs typeface="+mn-cs"/>
              </a:rPr>
              <a:t>izraditi</a:t>
            </a:r>
            <a:r>
              <a:rPr lang="sl-SI" sz="1200" kern="1200" baseline="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kalendar</a:t>
            </a:r>
            <a:r>
              <a:rPr lang="sl-SI" sz="1200" kern="1200" dirty="0">
                <a:solidFill>
                  <a:schemeClr val="tx1"/>
                </a:solidFill>
                <a:effectLst/>
                <a:latin typeface="+mn-lt"/>
                <a:ea typeface="+mn-ea"/>
                <a:cs typeface="+mn-cs"/>
              </a:rPr>
              <a:t> s crtežima sezonskih i lokalnih </a:t>
            </a:r>
            <a:r>
              <a:rPr lang="sl-SI" sz="1200" kern="1200" dirty="0" err="1">
                <a:solidFill>
                  <a:schemeClr val="tx1"/>
                </a:solidFill>
                <a:effectLst/>
                <a:latin typeface="+mn-lt"/>
                <a:ea typeface="+mn-ea"/>
                <a:cs typeface="+mn-cs"/>
              </a:rPr>
              <a:t>biljnih</a:t>
            </a:r>
            <a:r>
              <a:rPr lang="sl-SI" sz="1200" kern="1200" dirty="0">
                <a:solidFill>
                  <a:schemeClr val="tx1"/>
                </a:solidFill>
                <a:effectLst/>
                <a:latin typeface="+mn-lt"/>
                <a:ea typeface="+mn-ea"/>
                <a:cs typeface="+mn-cs"/>
              </a:rPr>
              <a:t> kultura, </a:t>
            </a:r>
            <a:r>
              <a:rPr lang="sl-SI" sz="1200" kern="1200" dirty="0" err="1">
                <a:solidFill>
                  <a:schemeClr val="tx1"/>
                </a:solidFill>
                <a:effectLst/>
                <a:latin typeface="+mn-lt"/>
                <a:ea typeface="+mn-ea"/>
                <a:cs typeface="+mn-cs"/>
              </a:rPr>
              <a:t>snimiti</a:t>
            </a:r>
            <a:r>
              <a:rPr lang="sl-SI" sz="1200" kern="1200" dirty="0">
                <a:solidFill>
                  <a:schemeClr val="tx1"/>
                </a:solidFill>
                <a:effectLst/>
                <a:latin typeface="+mn-lt"/>
                <a:ea typeface="+mn-ea"/>
                <a:cs typeface="+mn-cs"/>
              </a:rPr>
              <a:t> film o pripremanju jela od lokalnih sezonskih </a:t>
            </a:r>
            <a:r>
              <a:rPr lang="sl-SI" sz="1200" kern="1200" dirty="0" err="1">
                <a:solidFill>
                  <a:schemeClr val="tx1"/>
                </a:solidFill>
                <a:effectLst/>
                <a:latin typeface="+mn-lt"/>
                <a:ea typeface="+mn-ea"/>
                <a:cs typeface="+mn-cs"/>
              </a:rPr>
              <a:t>namirnica</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prikupljati</a:t>
            </a:r>
            <a:r>
              <a:rPr lang="sl-SI" sz="1200" kern="1200" dirty="0">
                <a:solidFill>
                  <a:schemeClr val="tx1"/>
                </a:solidFill>
                <a:effectLst/>
                <a:latin typeface="+mn-lt"/>
                <a:ea typeface="+mn-ea"/>
                <a:cs typeface="+mn-cs"/>
              </a:rPr>
              <a:t> recepte za izradu zdravih </a:t>
            </a:r>
            <a:r>
              <a:rPr lang="sl-SI" sz="1200" kern="1200" dirty="0" err="1">
                <a:solidFill>
                  <a:schemeClr val="tx1"/>
                </a:solidFill>
                <a:effectLst/>
                <a:latin typeface="+mn-lt"/>
                <a:ea typeface="+mn-ea"/>
                <a:cs typeface="+mn-cs"/>
              </a:rPr>
              <a:t>grickalica</a:t>
            </a:r>
            <a:r>
              <a:rPr lang="sl-SI" sz="1200" kern="1200" dirty="0">
                <a:solidFill>
                  <a:schemeClr val="tx1"/>
                </a:solidFill>
                <a:effectLst/>
                <a:latin typeface="+mn-lt"/>
                <a:ea typeface="+mn-ea"/>
                <a:cs typeface="+mn-cs"/>
              </a:rPr>
              <a:t> od </a:t>
            </a:r>
            <a:r>
              <a:rPr lang="sl-SI" sz="1200" kern="1200" dirty="0" err="1">
                <a:solidFill>
                  <a:schemeClr val="tx1"/>
                </a:solidFill>
                <a:effectLst/>
                <a:latin typeface="+mn-lt"/>
                <a:ea typeface="+mn-ea"/>
                <a:cs typeface="+mn-cs"/>
              </a:rPr>
              <a:t>domaćeg</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voća</a:t>
            </a:r>
            <a:r>
              <a:rPr lang="sl-SI" sz="1200" kern="1200" dirty="0">
                <a:solidFill>
                  <a:schemeClr val="tx1"/>
                </a:solidFill>
                <a:effectLst/>
                <a:latin typeface="+mn-lt"/>
                <a:ea typeface="+mn-ea"/>
                <a:cs typeface="+mn-cs"/>
              </a:rPr>
              <a:t> i </a:t>
            </a:r>
            <a:r>
              <a:rPr lang="sl-SI" sz="1200" kern="1200" dirty="0" err="1">
                <a:solidFill>
                  <a:schemeClr val="tx1"/>
                </a:solidFill>
                <a:effectLst/>
                <a:latin typeface="+mn-lt"/>
                <a:ea typeface="+mn-ea"/>
                <a:cs typeface="+mn-cs"/>
              </a:rPr>
              <a:t>povrća</a:t>
            </a:r>
            <a:r>
              <a:rPr lang="sl-SI" sz="1200" kern="1200" dirty="0">
                <a:solidFill>
                  <a:schemeClr val="tx1"/>
                </a:solidFill>
                <a:effectLst/>
                <a:latin typeface="+mn-lt"/>
                <a:ea typeface="+mn-ea"/>
                <a:cs typeface="+mn-cs"/>
              </a:rPr>
              <a:t> te </a:t>
            </a:r>
            <a:r>
              <a:rPr lang="sl-SI" sz="1200" kern="1200" dirty="0" err="1">
                <a:solidFill>
                  <a:schemeClr val="tx1"/>
                </a:solidFill>
                <a:effectLst/>
                <a:latin typeface="+mn-lt"/>
                <a:ea typeface="+mn-ea"/>
                <a:cs typeface="+mn-cs"/>
              </a:rPr>
              <a:t>izraditi</a:t>
            </a:r>
            <a:r>
              <a:rPr lang="sl-SI" sz="1200" kern="1200" baseline="0" dirty="0">
                <a:solidFill>
                  <a:schemeClr val="tx1"/>
                </a:solidFill>
                <a:effectLst/>
                <a:latin typeface="+mn-lt"/>
                <a:ea typeface="+mn-ea"/>
                <a:cs typeface="+mn-cs"/>
              </a:rPr>
              <a:t> kuharicu. Planiramo i </a:t>
            </a:r>
            <a:r>
              <a:rPr lang="sl-SI" sz="1200" kern="1200" baseline="0" dirty="0" err="1">
                <a:solidFill>
                  <a:schemeClr val="tx1"/>
                </a:solidFill>
                <a:effectLst/>
                <a:latin typeface="+mn-lt"/>
                <a:ea typeface="+mn-ea"/>
                <a:cs typeface="+mn-cs"/>
              </a:rPr>
              <a:t>održati</a:t>
            </a:r>
            <a:r>
              <a:rPr lang="sl-SI" sz="1200" kern="1200" baseline="0" dirty="0">
                <a:solidFill>
                  <a:schemeClr val="tx1"/>
                </a:solidFill>
                <a:effectLst/>
                <a:latin typeface="+mn-lt"/>
                <a:ea typeface="+mn-ea"/>
                <a:cs typeface="+mn-cs"/>
              </a:rPr>
              <a:t> </a:t>
            </a:r>
            <a:r>
              <a:rPr lang="sl-SI" sz="1200" kern="1200" baseline="0" dirty="0" err="1">
                <a:solidFill>
                  <a:schemeClr val="tx1"/>
                </a:solidFill>
                <a:effectLst/>
                <a:latin typeface="+mn-lt"/>
                <a:ea typeface="+mn-ea"/>
                <a:cs typeface="+mn-cs"/>
              </a:rPr>
              <a:t>radionice</a:t>
            </a:r>
            <a:r>
              <a:rPr lang="sl-SI" sz="1200" kern="1200" baseline="0" dirty="0">
                <a:solidFill>
                  <a:schemeClr val="tx1"/>
                </a:solidFill>
                <a:effectLst/>
                <a:latin typeface="+mn-lt"/>
                <a:ea typeface="+mn-ea"/>
                <a:cs typeface="+mn-cs"/>
              </a:rPr>
              <a:t> o </a:t>
            </a:r>
            <a:r>
              <a:rPr lang="sl-SI" sz="1200" kern="1200" baseline="0" dirty="0" err="1">
                <a:solidFill>
                  <a:schemeClr val="tx1"/>
                </a:solidFill>
                <a:effectLst/>
                <a:latin typeface="+mn-lt"/>
                <a:ea typeface="+mn-ea"/>
                <a:cs typeface="+mn-cs"/>
              </a:rPr>
              <a:t>načinima</a:t>
            </a:r>
            <a:r>
              <a:rPr lang="sl-SI" sz="1200" kern="1200" baseline="0" dirty="0">
                <a:solidFill>
                  <a:schemeClr val="tx1"/>
                </a:solidFill>
                <a:effectLst/>
                <a:latin typeface="+mn-lt"/>
                <a:ea typeface="+mn-ea"/>
                <a:cs typeface="+mn-cs"/>
              </a:rPr>
              <a:t> konzerviranja hrane te o </a:t>
            </a:r>
            <a:r>
              <a:rPr lang="sl-SI" sz="1200" kern="1200" baseline="0" dirty="0" err="1">
                <a:solidFill>
                  <a:schemeClr val="tx1"/>
                </a:solidFill>
                <a:effectLst/>
                <a:latin typeface="+mn-lt"/>
                <a:ea typeface="+mn-ea"/>
                <a:cs typeface="+mn-cs"/>
              </a:rPr>
              <a:t>pripremi</a:t>
            </a:r>
            <a:r>
              <a:rPr lang="sl-SI" sz="1200" kern="1200" baseline="0" dirty="0">
                <a:solidFill>
                  <a:schemeClr val="tx1"/>
                </a:solidFill>
                <a:effectLst/>
                <a:latin typeface="+mn-lt"/>
                <a:ea typeface="+mn-ea"/>
                <a:cs typeface="+mn-cs"/>
              </a:rPr>
              <a:t> zdravih </a:t>
            </a:r>
            <a:r>
              <a:rPr lang="sl-SI" sz="1200" kern="1200" baseline="0" dirty="0" err="1">
                <a:solidFill>
                  <a:schemeClr val="tx1"/>
                </a:solidFill>
                <a:effectLst/>
                <a:latin typeface="+mn-lt"/>
                <a:ea typeface="+mn-ea"/>
                <a:cs typeface="+mn-cs"/>
              </a:rPr>
              <a:t>grickalica</a:t>
            </a:r>
            <a:r>
              <a:rPr lang="sl-SI" sz="1200" kern="1200" baseline="0" dirty="0">
                <a:solidFill>
                  <a:schemeClr val="tx1"/>
                </a:solidFill>
                <a:effectLst/>
                <a:latin typeface="+mn-lt"/>
                <a:ea typeface="+mn-ea"/>
                <a:cs typeface="+mn-cs"/>
              </a:rPr>
              <a:t>, </a:t>
            </a:r>
            <a:r>
              <a:rPr lang="sl-SI" sz="1200" kern="1200" baseline="0" dirty="0" err="1">
                <a:solidFill>
                  <a:schemeClr val="tx1"/>
                </a:solidFill>
                <a:effectLst/>
                <a:latin typeface="+mn-lt"/>
                <a:ea typeface="+mn-ea"/>
                <a:cs typeface="+mn-cs"/>
              </a:rPr>
              <a:t>izrađivati</a:t>
            </a:r>
            <a:r>
              <a:rPr lang="sl-SI" sz="1200" kern="1200" dirty="0">
                <a:solidFill>
                  <a:schemeClr val="tx1"/>
                </a:solidFill>
                <a:effectLst/>
                <a:latin typeface="+mn-lt"/>
                <a:ea typeface="+mn-ea"/>
                <a:cs typeface="+mn-cs"/>
              </a:rPr>
              <a:t> prezentacije te poster o tradicionalnim načinima čuvanja hrane. Fotografirat</a:t>
            </a:r>
            <a:r>
              <a:rPr lang="sl-SI" sz="1200" kern="1200" baseline="0" dirty="0">
                <a:solidFill>
                  <a:schemeClr val="tx1"/>
                </a:solidFill>
                <a:effectLst/>
                <a:latin typeface="+mn-lt"/>
                <a:ea typeface="+mn-ea"/>
                <a:cs typeface="+mn-cs"/>
              </a:rPr>
              <a:t> ćemo</a:t>
            </a:r>
            <a:r>
              <a:rPr lang="sl-SI" sz="1200" kern="1200" dirty="0">
                <a:solidFill>
                  <a:schemeClr val="tx1"/>
                </a:solidFill>
                <a:effectLst/>
                <a:latin typeface="+mn-lt"/>
                <a:ea typeface="+mn-ea"/>
                <a:cs typeface="+mn-cs"/>
              </a:rPr>
              <a:t> i </a:t>
            </a:r>
            <a:r>
              <a:rPr lang="sl-SI" sz="1200" kern="1200" dirty="0" err="1">
                <a:solidFill>
                  <a:schemeClr val="tx1"/>
                </a:solidFill>
                <a:effectLst/>
                <a:latin typeface="+mn-lt"/>
                <a:ea typeface="+mn-ea"/>
                <a:cs typeface="+mn-cs"/>
              </a:rPr>
              <a:t>mjeriti</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količinu</a:t>
            </a:r>
            <a:r>
              <a:rPr lang="sl-SI" sz="1200" kern="1200" dirty="0">
                <a:solidFill>
                  <a:schemeClr val="tx1"/>
                </a:solidFill>
                <a:effectLst/>
                <a:latin typeface="+mn-lt"/>
                <a:ea typeface="+mn-ea"/>
                <a:cs typeface="+mn-cs"/>
              </a:rPr>
              <a:t> hrane </a:t>
            </a:r>
            <a:r>
              <a:rPr lang="sl-SI" sz="1200" kern="1200" dirty="0" err="1">
                <a:solidFill>
                  <a:schemeClr val="tx1"/>
                </a:solidFill>
                <a:effectLst/>
                <a:latin typeface="+mn-lt"/>
                <a:ea typeface="+mn-ea"/>
                <a:cs typeface="+mn-cs"/>
              </a:rPr>
              <a:t>koja</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ostaje</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nakon</a:t>
            </a:r>
            <a:r>
              <a:rPr lang="sl-SI" sz="1200" kern="1200" dirty="0">
                <a:solidFill>
                  <a:schemeClr val="tx1"/>
                </a:solidFill>
                <a:effectLst/>
                <a:latin typeface="+mn-lt"/>
                <a:ea typeface="+mn-ea"/>
                <a:cs typeface="+mn-cs"/>
              </a:rPr>
              <a:t> </a:t>
            </a:r>
            <a:r>
              <a:rPr lang="sl-SI" sz="1200" kern="1200" dirty="0" err="1">
                <a:solidFill>
                  <a:schemeClr val="tx1"/>
                </a:solidFill>
                <a:effectLst/>
                <a:latin typeface="+mn-lt"/>
                <a:ea typeface="+mn-ea"/>
                <a:cs typeface="+mn-cs"/>
              </a:rPr>
              <a:t>užine</a:t>
            </a:r>
            <a:r>
              <a:rPr lang="sl-SI" sz="1200" kern="1200" dirty="0">
                <a:solidFill>
                  <a:schemeClr val="tx1"/>
                </a:solidFill>
                <a:effectLst/>
                <a:latin typeface="+mn-lt"/>
                <a:ea typeface="+mn-ea"/>
                <a:cs typeface="+mn-cs"/>
              </a:rPr>
              <a:t>. Prikazat </a:t>
            </a:r>
            <a:r>
              <a:rPr lang="sl-SI" sz="1200" kern="1200" dirty="0" err="1">
                <a:solidFill>
                  <a:schemeClr val="tx1"/>
                </a:solidFill>
                <a:effectLst/>
                <a:latin typeface="+mn-lt"/>
                <a:ea typeface="+mn-ea"/>
                <a:cs typeface="+mn-cs"/>
              </a:rPr>
              <a:t>ćemo</a:t>
            </a:r>
            <a:r>
              <a:rPr lang="sl-SI" sz="1200" kern="1200" dirty="0">
                <a:solidFill>
                  <a:schemeClr val="tx1"/>
                </a:solidFill>
                <a:effectLst/>
                <a:latin typeface="+mn-lt"/>
                <a:ea typeface="+mn-ea"/>
                <a:cs typeface="+mn-cs"/>
              </a:rPr>
              <a:t> rezultate </a:t>
            </a:r>
            <a:r>
              <a:rPr lang="sl-SI" sz="1200" kern="1200" dirty="0" err="1">
                <a:solidFill>
                  <a:schemeClr val="tx1"/>
                </a:solidFill>
                <a:effectLst/>
                <a:latin typeface="+mn-lt"/>
                <a:ea typeface="+mn-ea"/>
                <a:cs typeface="+mn-cs"/>
              </a:rPr>
              <a:t>svoga</a:t>
            </a:r>
            <a:r>
              <a:rPr lang="sl-SI" sz="1200" kern="1200" baseline="0" dirty="0">
                <a:solidFill>
                  <a:schemeClr val="tx1"/>
                </a:solidFill>
                <a:effectLst/>
                <a:latin typeface="+mn-lt"/>
                <a:ea typeface="+mn-ea"/>
                <a:cs typeface="+mn-cs"/>
              </a:rPr>
              <a:t> </a:t>
            </a:r>
            <a:r>
              <a:rPr lang="sl-SI" sz="1200" kern="1200" baseline="0" dirty="0" err="1">
                <a:solidFill>
                  <a:schemeClr val="tx1"/>
                </a:solidFill>
                <a:effectLst/>
                <a:latin typeface="+mn-lt"/>
                <a:ea typeface="+mn-ea"/>
                <a:cs typeface="+mn-cs"/>
              </a:rPr>
              <a:t>istraživanja</a:t>
            </a:r>
            <a:r>
              <a:rPr lang="sl-SI" sz="1200" kern="1200" baseline="0" dirty="0">
                <a:solidFill>
                  <a:schemeClr val="tx1"/>
                </a:solidFill>
                <a:effectLst/>
                <a:latin typeface="+mn-lt"/>
                <a:ea typeface="+mn-ea"/>
                <a:cs typeface="+mn-cs"/>
              </a:rPr>
              <a:t> i provesti anketu među učenicima sa </a:t>
            </a:r>
            <a:r>
              <a:rPr lang="sl-SI" sz="1200" kern="1200" baseline="0" dirty="0" err="1">
                <a:solidFill>
                  <a:schemeClr val="tx1"/>
                </a:solidFill>
                <a:effectLst/>
                <a:latin typeface="+mn-lt"/>
                <a:ea typeface="+mn-ea"/>
                <a:cs typeface="+mn-cs"/>
              </a:rPr>
              <a:t>svrhom</a:t>
            </a:r>
            <a:r>
              <a:rPr lang="sl-SI" sz="1200" kern="1200" baseline="0" dirty="0">
                <a:solidFill>
                  <a:schemeClr val="tx1"/>
                </a:solidFill>
                <a:effectLst/>
                <a:latin typeface="+mn-lt"/>
                <a:ea typeface="+mn-ea"/>
                <a:cs typeface="+mn-cs"/>
              </a:rPr>
              <a:t> </a:t>
            </a:r>
            <a:r>
              <a:rPr lang="sl-SI" sz="1200" kern="1200" baseline="0" dirty="0" err="1">
                <a:solidFill>
                  <a:schemeClr val="tx1"/>
                </a:solidFill>
                <a:effectLst/>
                <a:latin typeface="+mn-lt"/>
                <a:ea typeface="+mn-ea"/>
                <a:cs typeface="+mn-cs"/>
              </a:rPr>
              <a:t>prilagođavanja</a:t>
            </a:r>
            <a:r>
              <a:rPr lang="sl-SI" sz="1200" kern="1200" baseline="0" dirty="0">
                <a:solidFill>
                  <a:schemeClr val="tx1"/>
                </a:solidFill>
                <a:effectLst/>
                <a:latin typeface="+mn-lt"/>
                <a:ea typeface="+mn-ea"/>
                <a:cs typeface="+mn-cs"/>
              </a:rPr>
              <a:t> jelovnika.</a:t>
            </a:r>
          </a:p>
          <a:p>
            <a:r>
              <a:rPr lang="hr-HR" sz="1200" kern="1200" dirty="0">
                <a:solidFill>
                  <a:schemeClr val="tx1"/>
                </a:solidFill>
                <a:effectLst/>
                <a:latin typeface="+mn-lt"/>
                <a:ea typeface="+mn-ea"/>
                <a:cs typeface="+mn-cs"/>
              </a:rPr>
              <a:t>Za provođenje ovih aktivnosti dobili smo 3 000 kuna koje ćemo iskoristiti za kupnju suđa, pribora i ostalih potrepština koje će nakon provođenja ovog projekta ostati na raspolaganju našim kuharicama kako bi nam kuhale još ukusniju i zdraviju hranu.</a:t>
            </a:r>
            <a:endParaRPr lang="hr-HR" dirty="0"/>
          </a:p>
        </p:txBody>
      </p:sp>
      <p:sp>
        <p:nvSpPr>
          <p:cNvPr id="4" name="Slide Number Placeholder 3"/>
          <p:cNvSpPr>
            <a:spLocks noGrp="1"/>
          </p:cNvSpPr>
          <p:nvPr>
            <p:ph type="sldNum" sz="quarter" idx="10"/>
          </p:nvPr>
        </p:nvSpPr>
        <p:spPr/>
        <p:txBody>
          <a:bodyPr/>
          <a:lstStyle/>
          <a:p>
            <a:fld id="{EE79285D-FA1A-445C-8F56-970F5DBC0CF5}" type="slidenum">
              <a:rPr lang="hr-HR" smtClean="0"/>
              <a:pPr/>
              <a:t>17</a:t>
            </a:fld>
            <a:endParaRPr lang="hr-HR"/>
          </a:p>
        </p:txBody>
      </p:sp>
    </p:spTree>
    <p:extLst>
      <p:ext uri="{BB962C8B-B14F-4D97-AF65-F5344CB8AC3E}">
        <p14:creationId xmlns:p14="http://schemas.microsoft.com/office/powerpoint/2010/main" val="630045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Tijekom cijelog projekta bilježit ćemo rezultate aktivnosti i pratiti ostvarivanje ciljeva.</a:t>
            </a:r>
          </a:p>
        </p:txBody>
      </p:sp>
      <p:sp>
        <p:nvSpPr>
          <p:cNvPr id="4" name="Slide Number Placeholder 3"/>
          <p:cNvSpPr>
            <a:spLocks noGrp="1"/>
          </p:cNvSpPr>
          <p:nvPr>
            <p:ph type="sldNum" sz="quarter" idx="10"/>
          </p:nvPr>
        </p:nvSpPr>
        <p:spPr/>
        <p:txBody>
          <a:bodyPr/>
          <a:lstStyle/>
          <a:p>
            <a:fld id="{EE79285D-FA1A-445C-8F56-970F5DBC0CF5}" type="slidenum">
              <a:rPr lang="hr-HR" smtClean="0"/>
              <a:pPr/>
              <a:t>19</a:t>
            </a:fld>
            <a:endParaRPr lang="hr-HR"/>
          </a:p>
        </p:txBody>
      </p:sp>
    </p:spTree>
    <p:extLst>
      <p:ext uri="{BB962C8B-B14F-4D97-AF65-F5344CB8AC3E}">
        <p14:creationId xmlns:p14="http://schemas.microsoft.com/office/powerpoint/2010/main" val="38853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Uključili smo temu odgovorne prehrane u školski kurikulum. Svaki će učitelj dio sadržaja svog nastavnog predmeta povezati s projektom.</a:t>
            </a:r>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20</a:t>
            </a:fld>
            <a:endParaRPr lang="hr-HR"/>
          </a:p>
        </p:txBody>
      </p:sp>
    </p:spTree>
    <p:extLst>
      <p:ext uri="{BB962C8B-B14F-4D97-AF65-F5344CB8AC3E}">
        <p14:creationId xmlns:p14="http://schemas.microsoft.com/office/powerpoint/2010/main" val="3113155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Dobar dan! </a:t>
            </a:r>
            <a:r>
              <a:rPr lang="hr-HR" dirty="0" smtClean="0"/>
              <a:t>Ja sam</a:t>
            </a:r>
            <a:r>
              <a:rPr lang="hr-HR" baseline="0" dirty="0" smtClean="0"/>
              <a:t> Monika, a ovo su Barbara i Judita. </a:t>
            </a:r>
            <a:r>
              <a:rPr lang="hr-HR" dirty="0" smtClean="0"/>
              <a:t>Mi </a:t>
            </a:r>
            <a:r>
              <a:rPr lang="hr-HR" dirty="0"/>
              <a:t>smo učenice</a:t>
            </a:r>
            <a:r>
              <a:rPr lang="hr-HR" baseline="0" dirty="0"/>
              <a:t> 8.d razreda, članice Ekogrupe i </a:t>
            </a:r>
            <a:r>
              <a:rPr lang="hr-HR" baseline="0" dirty="0" smtClean="0"/>
              <a:t>Ekoodbora</a:t>
            </a:r>
            <a:r>
              <a:rPr lang="hr-HR" baseline="0" dirty="0"/>
              <a:t>. Danas ćemo vam predstaviti projekt Mi </a:t>
            </a:r>
            <a:r>
              <a:rPr lang="hr-HR" baseline="0" dirty="0" smtClean="0"/>
              <a:t>jedemo odgovorno </a:t>
            </a:r>
            <a:r>
              <a:rPr lang="hr-HR" baseline="0" dirty="0"/>
              <a:t>u koji se uključila naša škola. Voditeljice projekta su profesorice Đ.C. i </a:t>
            </a:r>
            <a:r>
              <a:rPr lang="hr-HR" baseline="0" dirty="0" smtClean="0"/>
              <a:t>D.K.</a:t>
            </a:r>
            <a:endParaRPr lang="hr-HR" dirty="0"/>
          </a:p>
        </p:txBody>
      </p:sp>
      <p:sp>
        <p:nvSpPr>
          <p:cNvPr id="4" name="Slide Number Placeholder 3"/>
          <p:cNvSpPr>
            <a:spLocks noGrp="1"/>
          </p:cNvSpPr>
          <p:nvPr>
            <p:ph type="sldNum" sz="quarter" idx="10"/>
          </p:nvPr>
        </p:nvSpPr>
        <p:spPr/>
        <p:txBody>
          <a:bodyPr/>
          <a:lstStyle/>
          <a:p>
            <a:fld id="{EE79285D-FA1A-445C-8F56-970F5DBC0CF5}" type="slidenum">
              <a:rPr lang="hr-HR" smtClean="0"/>
              <a:pPr/>
              <a:t>2</a:t>
            </a:fld>
            <a:endParaRPr lang="hr-HR"/>
          </a:p>
        </p:txBody>
      </p:sp>
    </p:spTree>
    <p:extLst>
      <p:ext uri="{BB962C8B-B14F-4D97-AF65-F5344CB8AC3E}">
        <p14:creationId xmlns:p14="http://schemas.microsoft.com/office/powerpoint/2010/main" val="2452793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a:t>Informirat ćemo </a:t>
            </a:r>
            <a:r>
              <a:rPr lang="hr-HR" baseline="0" dirty="0" smtClean="0"/>
              <a:t>javnost </a:t>
            </a:r>
            <a:r>
              <a:rPr lang="hr-HR" baseline="0" dirty="0"/>
              <a:t>o napretku projekta, napraviti oglasnu ploču projekta, poster i web stranicu, organizirati događaj na temu hrane, surađivati s roditeljima, stručnjacima za hranu, poljoprivrednicima, kuharima i trgovcima. Iskoristit ćemo ovu priliku da vas pozovemo vas na Projektni dan koji će se održati krajem polugodišta u našoj školi. Tada ćemo vas obavijestiti o napretku projekta, ali i organizirati zanimljive radionice na kojima ćete se zabaviti i ponešto naučiti.</a:t>
            </a:r>
          </a:p>
          <a:p>
            <a:endParaRPr lang="hr-HR" dirty="0"/>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21</a:t>
            </a:fld>
            <a:endParaRPr lang="hr-HR"/>
          </a:p>
        </p:txBody>
      </p:sp>
    </p:spTree>
    <p:extLst>
      <p:ext uri="{BB962C8B-B14F-4D97-AF65-F5344CB8AC3E}">
        <p14:creationId xmlns:p14="http://schemas.microsoft.com/office/powerpoint/2010/main" val="3841687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Tvoja budućnost je u tvom tanjuru. Odgovorno jedi jer to za budućnost svijeta vrijedi.</a:t>
            </a:r>
          </a:p>
        </p:txBody>
      </p:sp>
      <p:sp>
        <p:nvSpPr>
          <p:cNvPr id="4" name="Slide Number Placeholder 3"/>
          <p:cNvSpPr>
            <a:spLocks noGrp="1"/>
          </p:cNvSpPr>
          <p:nvPr>
            <p:ph type="sldNum" sz="quarter" idx="10"/>
          </p:nvPr>
        </p:nvSpPr>
        <p:spPr/>
        <p:txBody>
          <a:bodyPr/>
          <a:lstStyle/>
          <a:p>
            <a:fld id="{EE79285D-FA1A-445C-8F56-970F5DBC0CF5}" type="slidenum">
              <a:rPr lang="hr-HR" smtClean="0"/>
              <a:pPr/>
              <a:t>22</a:t>
            </a:fld>
            <a:endParaRPr lang="hr-HR"/>
          </a:p>
        </p:txBody>
      </p:sp>
    </p:spTree>
    <p:extLst>
      <p:ext uri="{BB962C8B-B14F-4D97-AF65-F5344CB8AC3E}">
        <p14:creationId xmlns:p14="http://schemas.microsoft.com/office/powerpoint/2010/main" val="888041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23</a:t>
            </a:fld>
            <a:endParaRPr lang="hr-H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 nekoliko poruka </a:t>
            </a:r>
            <a:r>
              <a:rPr lang="hr-HR"/>
              <a:t>za kraj</a:t>
            </a:r>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24</a:t>
            </a:fld>
            <a:endParaRPr lang="hr-HR"/>
          </a:p>
        </p:txBody>
      </p:sp>
    </p:spTree>
    <p:extLst>
      <p:ext uri="{BB962C8B-B14F-4D97-AF65-F5344CB8AC3E}">
        <p14:creationId xmlns:p14="http://schemas.microsoft.com/office/powerpoint/2010/main" val="4286840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I nekoliko poruka za kraj</a:t>
            </a:r>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25</a:t>
            </a:fld>
            <a:endParaRPr lang="hr-HR"/>
          </a:p>
        </p:txBody>
      </p:sp>
    </p:spTree>
    <p:extLst>
      <p:ext uri="{BB962C8B-B14F-4D97-AF65-F5344CB8AC3E}">
        <p14:creationId xmlns:p14="http://schemas.microsoft.com/office/powerpoint/2010/main" val="2635863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hr-HR" dirty="0">
                <a:latin typeface="Comic Sans MS" panose="030F0702030302020204" pitchFamily="66" charset="0"/>
              </a:rPr>
              <a:t>„Hrana je potreba, hrana je ugoda, hrana je pitanje osobnih i kulturnih sklonosti.”</a:t>
            </a:r>
          </a:p>
          <a:p>
            <a:r>
              <a:rPr lang="hr-HR" dirty="0"/>
              <a:t>Hrana je ljudsko</a:t>
            </a:r>
            <a:r>
              <a:rPr lang="hr-HR" baseline="0" dirty="0"/>
              <a:t> pravo koje još uvijek nije u potpunosti realizirano za jednu od 9 osoba u svijetu. To znači da jedna od 9 osoba u svijetu gladuje.</a:t>
            </a:r>
          </a:p>
          <a:p>
            <a:r>
              <a:rPr lang="hr-HR" baseline="0" dirty="0"/>
              <a:t>Hrana je i globalni problem. Možda niste o tome razmišljali, ali naš izbor hrane utječe na klimu, na korištenje resursa poput vode ili zemlje, na sposobnost ljudi da se prehrane i da žive dostojnim životom.</a:t>
            </a:r>
          </a:p>
          <a:p>
            <a:r>
              <a:rPr lang="hr-HR" baseline="0" dirty="0"/>
              <a:t>Hrana je i mogućnost. Svako od nas ima mogućnost 3 puta dnevno odabrati hranu koja više poštuje život u nama i oko nas.</a:t>
            </a:r>
          </a:p>
          <a:p>
            <a:r>
              <a:rPr lang="hr-HR" baseline="0" dirty="0"/>
              <a:t>Razmišljajući i razgovarajući o ovim temama na sastanku </a:t>
            </a:r>
            <a:r>
              <a:rPr lang="hr-HR" baseline="0" dirty="0" smtClean="0"/>
              <a:t>Ekogrupe, </a:t>
            </a:r>
            <a:r>
              <a:rPr lang="hr-HR" baseline="0" dirty="0"/>
              <a:t>još prošle školske godine, prijavili smo se za sudjelovanje u projektu Mi…. Prijavu su nam prihvatili pa je naša je škola, uz dvadesetak iz cijele Hrvatske, postala jedna od…</a:t>
            </a:r>
            <a:endParaRPr lang="hr-HR" dirty="0"/>
          </a:p>
        </p:txBody>
      </p:sp>
      <p:sp>
        <p:nvSpPr>
          <p:cNvPr id="4" name="Slide Number Placeholder 3"/>
          <p:cNvSpPr>
            <a:spLocks noGrp="1"/>
          </p:cNvSpPr>
          <p:nvPr>
            <p:ph type="sldNum" sz="quarter" idx="10"/>
          </p:nvPr>
        </p:nvSpPr>
        <p:spPr/>
        <p:txBody>
          <a:bodyPr/>
          <a:lstStyle/>
          <a:p>
            <a:fld id="{EE79285D-FA1A-445C-8F56-970F5DBC0CF5}" type="slidenum">
              <a:rPr lang="hr-HR" smtClean="0"/>
              <a:pPr/>
              <a:t>3</a:t>
            </a:fld>
            <a:endParaRPr lang="hr-HR"/>
          </a:p>
        </p:txBody>
      </p:sp>
    </p:spTree>
    <p:extLst>
      <p:ext uri="{BB962C8B-B14F-4D97-AF65-F5344CB8AC3E}">
        <p14:creationId xmlns:p14="http://schemas.microsoft.com/office/powerpoint/2010/main" val="86910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aseline="0" dirty="0"/>
              <a:t>…550 europskih </a:t>
            </a:r>
            <a:r>
              <a:rPr lang="hr-HR" baseline="0" dirty="0" err="1"/>
              <a:t>ekoškola</a:t>
            </a:r>
            <a:r>
              <a:rPr lang="hr-HR" baseline="0" dirty="0"/>
              <a:t> koje provode jednogodišnji odgojno-obrazovni program na temu odgovorne prehrane.</a:t>
            </a:r>
          </a:p>
          <a:p>
            <a:r>
              <a:rPr lang="hr-HR" baseline="0" dirty="0"/>
              <a:t>U tim školama </a:t>
            </a:r>
            <a:r>
              <a:rPr lang="hr-HR" dirty="0"/>
              <a:t>1 800 učitelja prenose znanje i vještine svojim učenicima kako bi oni razumjeli vezu između proizvodnje</a:t>
            </a:r>
            <a:r>
              <a:rPr lang="hr-HR" baseline="0" dirty="0"/>
              <a:t> hrane, promjena u društvu i okolišu te kvalitete života. </a:t>
            </a:r>
          </a:p>
          <a:p>
            <a:r>
              <a:rPr lang="hr-HR" baseline="0" dirty="0"/>
              <a:t>A preko 90 000 učenika uključenih u ovaj projekt istražuje kako napraviti promjene u prehrambenim navikama i potaknuti iste promjene u svom lokalnom i nacionalnom okruženju.</a:t>
            </a:r>
          </a:p>
          <a:p>
            <a:r>
              <a:rPr lang="hr-HR" dirty="0"/>
              <a:t>Projekt se provodi pod pokroviteljstvom udruge Lijepa naša koja je zajedno s 9 udruga iz 9 zemalja članica Zaklade za odgoj i obrazovanje za okoliš (</a:t>
            </a:r>
            <a:r>
              <a:rPr lang="hr-HR" dirty="0" err="1"/>
              <a:t>Foundation</a:t>
            </a:r>
            <a:r>
              <a:rPr lang="hr-HR" dirty="0"/>
              <a:t> for </a:t>
            </a:r>
            <a:r>
              <a:rPr lang="hr-HR" dirty="0" err="1"/>
              <a:t>Environmenta</a:t>
            </a:r>
            <a:r>
              <a:rPr lang="hr-HR" dirty="0"/>
              <a:t> </a:t>
            </a:r>
            <a:r>
              <a:rPr lang="hr-HR" dirty="0" err="1"/>
              <a:t>Education</a:t>
            </a:r>
            <a:r>
              <a:rPr lang="hr-HR" dirty="0"/>
              <a:t> – FEE) osmislila ovaj projekt koji se bavi zdravom i odgovornom prehranom.</a:t>
            </a:r>
          </a:p>
        </p:txBody>
      </p:sp>
      <p:sp>
        <p:nvSpPr>
          <p:cNvPr id="4" name="Slide Number Placeholder 3"/>
          <p:cNvSpPr>
            <a:spLocks noGrp="1"/>
          </p:cNvSpPr>
          <p:nvPr>
            <p:ph type="sldNum" sz="quarter" idx="10"/>
          </p:nvPr>
        </p:nvSpPr>
        <p:spPr/>
        <p:txBody>
          <a:bodyPr/>
          <a:lstStyle/>
          <a:p>
            <a:fld id="{EE79285D-FA1A-445C-8F56-970F5DBC0CF5}" type="slidenum">
              <a:rPr lang="hr-HR" smtClean="0"/>
              <a:pPr/>
              <a:t>4</a:t>
            </a:fld>
            <a:endParaRPr lang="hr-HR"/>
          </a:p>
        </p:txBody>
      </p:sp>
    </p:spTree>
    <p:extLst>
      <p:ext uri="{BB962C8B-B14F-4D97-AF65-F5344CB8AC3E}">
        <p14:creationId xmlns:p14="http://schemas.microsoft.com/office/powerpoint/2010/main" val="158833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dirty="0"/>
              <a:t>Jedan od ciljeva projekta je osvijestiti i motivirati mlade</a:t>
            </a:r>
            <a:r>
              <a:rPr lang="hr-HR" baseline="0" dirty="0"/>
              <a:t> na odgovorniju prehranu. Odgovorna prehrana predstavlja svjestan izbor hrane. To znači da prilikom odabira onoga što ćemo jesti razmišljamo i o zaštiti okoliša te o političkim, socijalnim, kulturnim i ekonomskim posljedicama našeg odabira. A naš izbor hrane trebao bi biti takav da ima malen ili nikakav utjecaj na planet, odnosno pozitivan utjecaj na poboljšanje kvalitete života pojedinaca i društva. Zato bismo, na primjer, trebali konzumirati više lokalne hrane koja nije proputovala velike udaljenosti kako bi došla do naših stolova i nije prouzročila nepotrebne emisije ugljikovog dioksida.</a:t>
            </a:r>
          </a:p>
          <a:p>
            <a:r>
              <a:rPr lang="hr-HR" baseline="0" dirty="0"/>
              <a:t>Trebamo informirati roditelje, učenike i učitelje naše škole te mještane sela o projektu, RAZVIJATI KRITIČKO MIŠLJENJE KOD UČENIKA I TE ih POTAKNUTI NA PODUZIMANJE AKCIJA...</a:t>
            </a:r>
            <a:endParaRPr lang="hr-HR" dirty="0"/>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5</a:t>
            </a:fld>
            <a:endParaRPr lang="hr-HR"/>
          </a:p>
        </p:txBody>
      </p:sp>
    </p:spTree>
    <p:extLst>
      <p:ext uri="{BB962C8B-B14F-4D97-AF65-F5344CB8AC3E}">
        <p14:creationId xmlns:p14="http://schemas.microsoft.com/office/powerpoint/2010/main" val="2446844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fontScale="85000" lnSpcReduction="10000"/>
          </a:bodyPr>
          <a:lstStyle/>
          <a:p>
            <a:r>
              <a:rPr lang="hr-HR" dirty="0"/>
              <a:t>Mi danas imamo na raspolaganju velik izbor voća i povrća. Rajčice, </a:t>
            </a:r>
            <a:r>
              <a:rPr lang="hr-HR" baseline="0" dirty="0"/>
              <a:t> krastavci, jabuke ili grožđe mogu se kupiti u svako doba godine. To znači da te namirnice prijeđu velike udaljenosti i/ili su se proizvele zagrijavanim staklenicima, a to u oba slučaja uzrokuje veliki utrošak energije. Ili su te iste namirnice stare po nekoliko mjeseci, odnosno da su tretirane sredstvima koja ih dugo održavaju svježima. U tom slučaju iz hrane se gubi velik dio dragocjenih hranjivih tvari ili se mogu zadržati ostatci pesticida.</a:t>
            </a:r>
          </a:p>
          <a:p>
            <a:r>
              <a:rPr lang="hr-HR" baseline="0" dirty="0"/>
              <a:t>Većinu emisija stakleničkih plinova nastalih zbog hrane prouzročila je proizvodnja hrane. Istraživanje provedeno u SAD-u otkrilo je da transport hrane doprinosi s 11 % u ukupnoj emisiji stakleničkih plinova prouzročenih hranom.</a:t>
            </a:r>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6</a:t>
            </a:fld>
            <a:endParaRPr lang="hr-HR"/>
          </a:p>
        </p:txBody>
      </p:sp>
    </p:spTree>
    <p:extLst>
      <p:ext uri="{BB962C8B-B14F-4D97-AF65-F5344CB8AC3E}">
        <p14:creationId xmlns:p14="http://schemas.microsoft.com/office/powerpoint/2010/main" val="132234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fontScale="92500" lnSpcReduction="20000"/>
          </a:bodyPr>
          <a:lstStyle/>
          <a:p>
            <a:r>
              <a:rPr lang="hr-HR" dirty="0"/>
              <a:t>Bacanje hrane je također teško razumijeti u svijetu u kojima su izvori hrane ograničeni.</a:t>
            </a:r>
            <a:r>
              <a:rPr lang="hr-HR" baseline="0" dirty="0"/>
              <a:t> Posebice uznemiruje podatak da 30 % morske ribe nikada ne stigne do naših stolova, iako se količina ribe ubrzano smanjuje. Jedna trećina bačene hrane zapravo znači da je jedna trećina goriva, gnojiva i vode korištena za njihovu proizvodnju uzaludno utrošena. To također znači da su krčenje šuma, uništavanje tla i emisije stakleničkih plinova, povezane s postupkom proizvodnje, bile nepotrebne.</a:t>
            </a:r>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7</a:t>
            </a:fld>
            <a:endParaRPr lang="hr-HR"/>
          </a:p>
        </p:txBody>
      </p:sp>
    </p:spTree>
    <p:extLst>
      <p:ext uri="{BB962C8B-B14F-4D97-AF65-F5344CB8AC3E}">
        <p14:creationId xmlns:p14="http://schemas.microsoft.com/office/powerpoint/2010/main" val="344230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baseline="0" dirty="0"/>
              <a:t>Jeste li se ikad pili kavu i zapitali se tko ju je proizveo ili u kakvim uvjetima? Znam da ja nisam. Kako onda možemo znati uspijevaju li uzgajivači hrane prodati svoje proizvode po poštenoj cijeni? Mnogi europski pa tako onda i naši poljodjelci napuštaju taj poljoprivrednu proizvodnju jer ne zarađuju dovoljno.  A povlastice kupovanja domaćih proizvoda jesu to što su potrošači bliži proizvođačima, što im se pruža bolja prilika da saznaju o proizvodima ili utječu na načine na koji se njihova hrana proizvodi te da zahtijevaju uzgoj bez sintetičkih gnojiva ili pesticida.</a:t>
            </a:r>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8</a:t>
            </a:fld>
            <a:endParaRPr lang="hr-HR"/>
          </a:p>
        </p:txBody>
      </p:sp>
    </p:spTree>
    <p:extLst>
      <p:ext uri="{BB962C8B-B14F-4D97-AF65-F5344CB8AC3E}">
        <p14:creationId xmlns:p14="http://schemas.microsoft.com/office/powerpoint/2010/main" val="1178224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r>
              <a:rPr lang="hr-HR" baseline="0" dirty="0"/>
              <a:t>Veliki obroci i visoko prerađena hrana smatraju se važnim čimbenikom u zabrinjavajućem porastu prekomjerne tjelesne težine i pretilosti širom svijeta. Zadnjih deset godina pretilost je postala vodeći svjetski zdravstveni problem! Jedna od tri odrasle osobe ima prekomjernu tjelesnu težinu.</a:t>
            </a:r>
          </a:p>
          <a:p>
            <a:r>
              <a:rPr lang="hr-HR" baseline="0" dirty="0"/>
              <a:t>Što je zajedničko kolačićima, sladoledu, čipsu i čokoladicama? Svi su oni proizvodi visoke prerade. Prženje, pečenje, sušenje i zamrzavanje prerađivački su procesi koji zahtijevaju velik utrošak energije. Za preradu hrane stoga se iskorištavaju veće količine resursa nego što je to potrebno za proizvodnju obične hrane poput povrća, voća ili jaja. Još jedna zajednička karakteristika tih vrsta namirnica jest da najvjerojatnije sve sadrže palmino ulje. Procjenjuje se da se ova vrsta biljnog ulja nalazi u 50 % svih pakiranih prerađenih proizvoda u lokalnim samoposlugama i dućanima, kako onima koji sadrže prehrambene proizvode tako i u onima s kozmetičkim preparatima, proizvodima za čišćenje i hranom za životinje, a nalazi se čak i u benzinu.</a:t>
            </a:r>
          </a:p>
        </p:txBody>
      </p:sp>
      <p:sp>
        <p:nvSpPr>
          <p:cNvPr id="4" name="Rezervirano mjesto broja slajda 3"/>
          <p:cNvSpPr>
            <a:spLocks noGrp="1"/>
          </p:cNvSpPr>
          <p:nvPr>
            <p:ph type="sldNum" sz="quarter" idx="10"/>
          </p:nvPr>
        </p:nvSpPr>
        <p:spPr/>
        <p:txBody>
          <a:bodyPr/>
          <a:lstStyle/>
          <a:p>
            <a:fld id="{EE79285D-FA1A-445C-8F56-970F5DBC0CF5}" type="slidenum">
              <a:rPr lang="hr-HR" smtClean="0"/>
              <a:pPr/>
              <a:t>9</a:t>
            </a:fld>
            <a:endParaRPr lang="hr-HR"/>
          </a:p>
        </p:txBody>
      </p:sp>
    </p:spTree>
    <p:extLst>
      <p:ext uri="{BB962C8B-B14F-4D97-AF65-F5344CB8AC3E}">
        <p14:creationId xmlns:p14="http://schemas.microsoft.com/office/powerpoint/2010/main" val="185065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Ref idx="1003">
        <a:schemeClr val="bg1"/>
      </p:bgRef>
    </p:bg>
    <p:spTree>
      <p:nvGrpSpPr>
        <p:cNvPr id="1" name=""/>
        <p:cNvGrpSpPr/>
        <p:nvPr/>
      </p:nvGrpSpPr>
      <p:grpSpPr>
        <a:xfrm>
          <a:off x="0" y="0"/>
          <a:ext cx="0" cy="0"/>
          <a:chOff x="0" y="0"/>
          <a:chExt cx="0" cy="0"/>
        </a:xfrm>
      </p:grpSpPr>
      <p:sp>
        <p:nvSpPr>
          <p:cNvPr id="12" name="Pravokutnik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Zaobljeni pravokutnik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Podnaslov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a:t>Kliknite da biste uredili stil podnaslova matrice</a:t>
            </a:r>
            <a:endParaRPr kumimoji="0" lang="en-US"/>
          </a:p>
        </p:txBody>
      </p:sp>
      <p:sp>
        <p:nvSpPr>
          <p:cNvPr id="28" name="Rezervirano mjesto datuma 27"/>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17" name="Rezervirano mjesto podnožja 16"/>
          <p:cNvSpPr>
            <a:spLocks noGrp="1"/>
          </p:cNvSpPr>
          <p:nvPr>
            <p:ph type="ftr" sz="quarter" idx="11"/>
          </p:nvPr>
        </p:nvSpPr>
        <p:spPr/>
        <p:txBody>
          <a:bodyPr/>
          <a:lstStyle/>
          <a:p>
            <a:endParaRPr lang="hr-HR"/>
          </a:p>
        </p:txBody>
      </p:sp>
      <p:sp>
        <p:nvSpPr>
          <p:cNvPr id="29" name="Rezervirano mjesto broja slajda 28"/>
          <p:cNvSpPr>
            <a:spLocks noGrp="1"/>
          </p:cNvSpPr>
          <p:nvPr>
            <p:ph type="sldNum" sz="quarter" idx="12"/>
          </p:nvPr>
        </p:nvSpPr>
        <p:spPr/>
        <p:txBody>
          <a:bodyPr lIns="0" tIns="0" rIns="0" bIns="0">
            <a:noAutofit/>
          </a:bodyPr>
          <a:lstStyle>
            <a:lvl1pPr>
              <a:defRPr sz="1400">
                <a:solidFill>
                  <a:srgbClr val="FFFFFF"/>
                </a:solidFill>
              </a:defRPr>
            </a:lvl1pPr>
          </a:lstStyle>
          <a:p>
            <a:fld id="{F0C8C4BC-48EE-42D6-991C-1F72BB7879C2}" type="slidenum">
              <a:rPr lang="hr-HR" smtClean="0"/>
              <a:pPr/>
              <a:t>‹#›</a:t>
            </a:fld>
            <a:endParaRPr lang="hr-HR"/>
          </a:p>
        </p:txBody>
      </p:sp>
      <p:sp>
        <p:nvSpPr>
          <p:cNvPr id="7" name="Pravokutnik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avokutnik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avokutnik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slov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hr-HR"/>
              <a:t>Kliknite da biste uredili stil naslova matrice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0C8C4BC-48EE-42D6-991C-1F72BB7879C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41"/>
            <a:ext cx="2011680" cy="5851525"/>
          </a:xfrm>
        </p:spPr>
        <p:txBody>
          <a:bodyPr vert="eaVert"/>
          <a:lstStyle/>
          <a:p>
            <a:r>
              <a:rPr kumimoji="0" lang="hr-HR"/>
              <a:t>Kliknite da biste uredili stil naslova matrice</a:t>
            </a:r>
            <a:endParaRPr kumimoji="0" lang="en-US"/>
          </a:p>
        </p:txBody>
      </p:sp>
      <p:sp>
        <p:nvSpPr>
          <p:cNvPr id="3" name="Rezervirano mjesto okomitog teksta 2"/>
          <p:cNvSpPr>
            <a:spLocks noGrp="1"/>
          </p:cNvSpPr>
          <p:nvPr>
            <p:ph type="body" orient="vert" idx="1"/>
          </p:nvPr>
        </p:nvSpPr>
        <p:spPr>
          <a:xfrm>
            <a:off x="914400" y="274640"/>
            <a:ext cx="5562600" cy="5851525"/>
          </a:xfrm>
        </p:spPr>
        <p:txBody>
          <a:bodyPr vert="eaVert"/>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4" name="Rezervirano mjesto datuma 3"/>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0C8C4BC-48EE-42D6-991C-1F72BB7879C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Kliknite da biste uredili stil naslova matrice</a:t>
            </a:r>
            <a:endParaRPr kumimoji="0" lang="en-US"/>
          </a:p>
        </p:txBody>
      </p:sp>
      <p:sp>
        <p:nvSpPr>
          <p:cNvPr id="4" name="Rezervirano mjesto datuma 3"/>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F0C8C4BC-48EE-42D6-991C-1F72BB7879C2}" type="slidenum">
              <a:rPr lang="hr-HR" smtClean="0"/>
              <a:pPr/>
              <a:t>‹#›</a:t>
            </a:fld>
            <a:endParaRPr lang="hr-HR"/>
          </a:p>
        </p:txBody>
      </p:sp>
      <p:sp>
        <p:nvSpPr>
          <p:cNvPr id="8" name="Rezervirano mjesto sadržaja 7"/>
          <p:cNvSpPr>
            <a:spLocks noGrp="1"/>
          </p:cNvSpPr>
          <p:nvPr>
            <p:ph sz="quarter" idx="1"/>
          </p:nvPr>
        </p:nvSpPr>
        <p:spPr>
          <a:xfrm>
            <a:off x="914400" y="1447800"/>
            <a:ext cx="7772400" cy="4572000"/>
          </a:xfrm>
        </p:spPr>
        <p:txBody>
          <a:bodyPr vert="horz"/>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p:bgRef idx="1003">
        <a:schemeClr val="bg1"/>
      </p:bgRef>
    </p:bg>
    <p:spTree>
      <p:nvGrpSpPr>
        <p:cNvPr id="1" name=""/>
        <p:cNvGrpSpPr/>
        <p:nvPr/>
      </p:nvGrpSpPr>
      <p:grpSpPr>
        <a:xfrm>
          <a:off x="0" y="0"/>
          <a:ext cx="0" cy="0"/>
          <a:chOff x="0" y="0"/>
          <a:chExt cx="0" cy="0"/>
        </a:xfrm>
      </p:grpSpPr>
      <p:sp>
        <p:nvSpPr>
          <p:cNvPr id="11" name="Pravokutnik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Zaobljeni pravokutnik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slov 1"/>
          <p:cNvSpPr>
            <a:spLocks noGrp="1"/>
          </p:cNvSpPr>
          <p:nvPr>
            <p:ph type="title"/>
          </p:nvPr>
        </p:nvSpPr>
        <p:spPr>
          <a:xfrm>
            <a:off x="722313" y="952500"/>
            <a:ext cx="7772400" cy="1362075"/>
          </a:xfrm>
        </p:spPr>
        <p:txBody>
          <a:bodyPr anchor="b" anchorCtr="0"/>
          <a:lstStyle>
            <a:lvl1pPr algn="l">
              <a:buNone/>
              <a:defRPr sz="4000" b="0" cap="none"/>
            </a:lvl1pPr>
          </a:lstStyle>
          <a:p>
            <a:r>
              <a:rPr kumimoji="0" lang="hr-HR"/>
              <a:t>Kliknite da biste uredili stil naslova matrice</a:t>
            </a:r>
            <a:endParaRPr kumimoji="0" lang="en-US"/>
          </a:p>
        </p:txBody>
      </p:sp>
      <p:sp>
        <p:nvSpPr>
          <p:cNvPr id="3" name="Rezervirano mjesto teksta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a:t>Kliknite da biste uredili stilove teksta matrice</a:t>
            </a:r>
          </a:p>
        </p:txBody>
      </p:sp>
      <p:sp>
        <p:nvSpPr>
          <p:cNvPr id="4" name="Rezervirano mjesto datuma 3"/>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5" name="Rezervirano mjesto podnožja 4"/>
          <p:cNvSpPr>
            <a:spLocks noGrp="1"/>
          </p:cNvSpPr>
          <p:nvPr>
            <p:ph type="ftr" sz="quarter" idx="11"/>
          </p:nvPr>
        </p:nvSpPr>
        <p:spPr>
          <a:xfrm>
            <a:off x="800100" y="6172200"/>
            <a:ext cx="4000500" cy="457200"/>
          </a:xfrm>
        </p:spPr>
        <p:txBody>
          <a:bodyPr/>
          <a:lstStyle/>
          <a:p>
            <a:endParaRPr lang="hr-HR"/>
          </a:p>
        </p:txBody>
      </p:sp>
      <p:sp>
        <p:nvSpPr>
          <p:cNvPr id="7" name="Pravokutnik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avokutnik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avokutnik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Rezervirano mjesto broja slajda 5"/>
          <p:cNvSpPr>
            <a:spLocks noGrp="1"/>
          </p:cNvSpPr>
          <p:nvPr>
            <p:ph type="sldNum" sz="quarter" idx="12"/>
          </p:nvPr>
        </p:nvSpPr>
        <p:spPr>
          <a:xfrm>
            <a:off x="146304" y="6208776"/>
            <a:ext cx="457200" cy="457200"/>
          </a:xfrm>
        </p:spPr>
        <p:txBody>
          <a:bodyPr/>
          <a:lstStyle/>
          <a:p>
            <a:fld id="{F0C8C4BC-48EE-42D6-991C-1F72BB7879C2}"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Kliknite da biste uredili stil naslova matrice</a:t>
            </a:r>
            <a:endParaRPr kumimoji="0" lang="en-US"/>
          </a:p>
        </p:txBody>
      </p:sp>
      <p:sp>
        <p:nvSpPr>
          <p:cNvPr id="5" name="Rezervirano mjesto datuma 4"/>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F0C8C4BC-48EE-42D6-991C-1F72BB7879C2}" type="slidenum">
              <a:rPr lang="hr-HR" smtClean="0"/>
              <a:pPr/>
              <a:t>‹#›</a:t>
            </a:fld>
            <a:endParaRPr lang="hr-HR"/>
          </a:p>
        </p:txBody>
      </p:sp>
      <p:sp>
        <p:nvSpPr>
          <p:cNvPr id="9" name="Rezervirano mjesto sadržaja 8"/>
          <p:cNvSpPr>
            <a:spLocks noGrp="1"/>
          </p:cNvSpPr>
          <p:nvPr>
            <p:ph sz="quarter" idx="1"/>
          </p:nvPr>
        </p:nvSpPr>
        <p:spPr>
          <a:xfrm>
            <a:off x="914400" y="1447800"/>
            <a:ext cx="3749040" cy="4572000"/>
          </a:xfrm>
        </p:spPr>
        <p:txBody>
          <a:bodyPr vert="horz"/>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1" name="Rezervirano mjesto sadržaja 10"/>
          <p:cNvSpPr>
            <a:spLocks noGrp="1"/>
          </p:cNvSpPr>
          <p:nvPr>
            <p:ph sz="quarter" idx="2"/>
          </p:nvPr>
        </p:nvSpPr>
        <p:spPr>
          <a:xfrm>
            <a:off x="4933950" y="1447800"/>
            <a:ext cx="3749040" cy="4572000"/>
          </a:xfrm>
        </p:spPr>
        <p:txBody>
          <a:bodyPr vert="horz"/>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914400" y="273050"/>
            <a:ext cx="7772400" cy="1143000"/>
          </a:xfrm>
        </p:spPr>
        <p:txBody>
          <a:bodyPr anchor="b" anchorCtr="0"/>
          <a:lstStyle>
            <a:lvl1pPr>
              <a:defRPr/>
            </a:lvl1pPr>
          </a:lstStyle>
          <a:p>
            <a:r>
              <a:rPr kumimoji="0" lang="hr-HR"/>
              <a:t>Kliknite da biste uredili stil naslova matrice</a:t>
            </a:r>
            <a:endParaRPr kumimoji="0" lang="en-US"/>
          </a:p>
        </p:txBody>
      </p:sp>
      <p:sp>
        <p:nvSpPr>
          <p:cNvPr id="3" name="Rezervirano mjesto teksta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Kliknite da biste uredili stilove teksta matrice</a:t>
            </a:r>
          </a:p>
        </p:txBody>
      </p:sp>
      <p:sp>
        <p:nvSpPr>
          <p:cNvPr id="4" name="Rezervirano mjesto teksta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hr-HR"/>
              <a:t>Kliknite da biste uredili stilove teksta matrice</a:t>
            </a:r>
          </a:p>
        </p:txBody>
      </p:sp>
      <p:sp>
        <p:nvSpPr>
          <p:cNvPr id="7" name="Rezervirano mjesto datuma 6"/>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F0C8C4BC-48EE-42D6-991C-1F72BB7879C2}" type="slidenum">
              <a:rPr lang="hr-HR" smtClean="0"/>
              <a:pPr/>
              <a:t>‹#›</a:t>
            </a:fld>
            <a:endParaRPr lang="hr-HR"/>
          </a:p>
        </p:txBody>
      </p:sp>
      <p:sp>
        <p:nvSpPr>
          <p:cNvPr id="11" name="Rezervirano mjesto sadržaja 10"/>
          <p:cNvSpPr>
            <a:spLocks noGrp="1"/>
          </p:cNvSpPr>
          <p:nvPr>
            <p:ph sz="half" idx="2"/>
          </p:nvPr>
        </p:nvSpPr>
        <p:spPr>
          <a:xfrm>
            <a:off x="914400" y="2247900"/>
            <a:ext cx="3733800" cy="3886200"/>
          </a:xfrm>
        </p:spPr>
        <p:txBody>
          <a:bodyPr vert="horz"/>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
        <p:nvSpPr>
          <p:cNvPr id="13" name="Rezervirano mjesto sadržaja 12"/>
          <p:cNvSpPr>
            <a:spLocks noGrp="1"/>
          </p:cNvSpPr>
          <p:nvPr>
            <p:ph sz="half" idx="4"/>
          </p:nvPr>
        </p:nvSpPr>
        <p:spPr>
          <a:xfrm>
            <a:off x="4953000" y="2247900"/>
            <a:ext cx="3733800" cy="3886200"/>
          </a:xfrm>
        </p:spPr>
        <p:txBody>
          <a:bodyPr vert="horz"/>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a:t>Kliknite da biste uredili stil naslova matrice</a:t>
            </a:r>
            <a:endParaRPr kumimoji="0" lang="en-US"/>
          </a:p>
        </p:txBody>
      </p:sp>
      <p:sp>
        <p:nvSpPr>
          <p:cNvPr id="3" name="Rezervirano mjesto datuma 2"/>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F0C8C4BC-48EE-42D6-991C-1F72BB7879C2}"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F0C8C4BC-48EE-42D6-991C-1F72BB7879C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8" name="Pravokutnik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Zaobljeni pravokutnik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Naslov 1"/>
          <p:cNvSpPr>
            <a:spLocks noGrp="1"/>
          </p:cNvSpPr>
          <p:nvPr>
            <p:ph type="title"/>
          </p:nvPr>
        </p:nvSpPr>
        <p:spPr>
          <a:xfrm>
            <a:off x="914400" y="273050"/>
            <a:ext cx="7772400" cy="1143000"/>
          </a:xfrm>
        </p:spPr>
        <p:txBody>
          <a:bodyPr anchor="b" anchorCtr="0"/>
          <a:lstStyle>
            <a:lvl1pPr algn="l">
              <a:buNone/>
              <a:defRPr sz="4000" b="0"/>
            </a:lvl1pPr>
          </a:lstStyle>
          <a:p>
            <a:r>
              <a:rPr kumimoji="0" lang="hr-HR"/>
              <a:t>Kliknite da biste uredili stil naslova matrice</a:t>
            </a:r>
            <a:endParaRPr kumimoji="0" lang="en-US"/>
          </a:p>
        </p:txBody>
      </p:sp>
      <p:sp>
        <p:nvSpPr>
          <p:cNvPr id="3" name="Rezervirano mjesto teksta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hr-HR"/>
              <a:t>Kliknite da biste uredili stilove teksta matrice</a:t>
            </a:r>
          </a:p>
        </p:txBody>
      </p:sp>
      <p:sp>
        <p:nvSpPr>
          <p:cNvPr id="5" name="Rezervirano mjesto datuma 4"/>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F0C8C4BC-48EE-42D6-991C-1F72BB7879C2}" type="slidenum">
              <a:rPr lang="hr-HR" smtClean="0"/>
              <a:pPr/>
              <a:t>‹#›</a:t>
            </a:fld>
            <a:endParaRPr lang="hr-HR"/>
          </a:p>
        </p:txBody>
      </p:sp>
      <p:sp>
        <p:nvSpPr>
          <p:cNvPr id="11" name="Rezervirano mjesto sadržaja 10"/>
          <p:cNvSpPr>
            <a:spLocks noGrp="1"/>
          </p:cNvSpPr>
          <p:nvPr>
            <p:ph sz="quarter" idx="1"/>
          </p:nvPr>
        </p:nvSpPr>
        <p:spPr>
          <a:xfrm>
            <a:off x="2971800" y="1600200"/>
            <a:ext cx="5715000" cy="4495800"/>
          </a:xfrm>
        </p:spPr>
        <p:txBody>
          <a:bodyPr vert="horz"/>
          <a:lstStyle/>
          <a:p>
            <a:pPr lvl="0" eaLnBrk="1" latinLnBrk="0" hangingPunct="1"/>
            <a:r>
              <a:rPr lang="hr-HR"/>
              <a:t>Kliknite da biste uredili stilove teksta matrice</a:t>
            </a:r>
          </a:p>
          <a:p>
            <a:pPr lvl="1" eaLnBrk="1" latinLnBrk="0" hangingPunct="1"/>
            <a:r>
              <a:rPr lang="hr-HR"/>
              <a:t>Druga razina</a:t>
            </a:r>
          </a:p>
          <a:p>
            <a:pPr lvl="2" eaLnBrk="1" latinLnBrk="0" hangingPunct="1"/>
            <a:r>
              <a:rPr lang="hr-HR"/>
              <a:t>Treća razina</a:t>
            </a:r>
          </a:p>
          <a:p>
            <a:pPr lvl="3" eaLnBrk="1" latinLnBrk="0" hangingPunct="1"/>
            <a:r>
              <a:rPr lang="hr-HR"/>
              <a:t>Četvrta razina</a:t>
            </a:r>
          </a:p>
          <a:p>
            <a:pPr lvl="4" eaLnBrk="1" latinLnBrk="0" hangingPunct="1"/>
            <a:r>
              <a:rPr lang="hr-HR"/>
              <a:t>Peta razina</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hr-HR"/>
              <a:t>Kliknite da biste uredili stil naslova matrice</a:t>
            </a:r>
            <a:endParaRPr kumimoji="0" lang="en-US"/>
          </a:p>
        </p:txBody>
      </p:sp>
      <p:sp>
        <p:nvSpPr>
          <p:cNvPr id="4" name="Rezervirano mjesto teksta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hr-HR"/>
              <a:t>Kliknite da biste uredili stilove teksta matrice</a:t>
            </a:r>
          </a:p>
        </p:txBody>
      </p:sp>
      <p:sp>
        <p:nvSpPr>
          <p:cNvPr id="5" name="Rezervirano mjesto datuma 4"/>
          <p:cNvSpPr>
            <a:spLocks noGrp="1"/>
          </p:cNvSpPr>
          <p:nvPr>
            <p:ph type="dt" sz="half" idx="10"/>
          </p:nvPr>
        </p:nvSpPr>
        <p:spPr/>
        <p:txBody>
          <a:bodyPr/>
          <a:lstStyle/>
          <a:p>
            <a:fld id="{D362540A-CE10-4AA5-A75A-7E17304293FF}" type="datetimeFigureOut">
              <a:rPr lang="hr-HR" smtClean="0"/>
              <a:pPr/>
              <a:t>22.11.2017.</a:t>
            </a:fld>
            <a:endParaRPr lang="hr-HR"/>
          </a:p>
        </p:txBody>
      </p:sp>
      <p:sp>
        <p:nvSpPr>
          <p:cNvPr id="6" name="Rezervirano mjesto podnožja 5"/>
          <p:cNvSpPr>
            <a:spLocks noGrp="1"/>
          </p:cNvSpPr>
          <p:nvPr>
            <p:ph type="ftr" sz="quarter" idx="11"/>
          </p:nvPr>
        </p:nvSpPr>
        <p:spPr>
          <a:xfrm>
            <a:off x="914400" y="6172200"/>
            <a:ext cx="3886200" cy="457200"/>
          </a:xfrm>
        </p:spPr>
        <p:txBody>
          <a:bodyPr/>
          <a:lstStyle/>
          <a:p>
            <a:endParaRPr lang="hr-HR"/>
          </a:p>
        </p:txBody>
      </p:sp>
      <p:sp>
        <p:nvSpPr>
          <p:cNvPr id="7" name="Rezervirano mjesto broja slajda 6"/>
          <p:cNvSpPr>
            <a:spLocks noGrp="1"/>
          </p:cNvSpPr>
          <p:nvPr>
            <p:ph type="sldNum" sz="quarter" idx="12"/>
          </p:nvPr>
        </p:nvSpPr>
        <p:spPr>
          <a:xfrm>
            <a:off x="146304" y="6208776"/>
            <a:ext cx="457200" cy="457200"/>
          </a:xfrm>
        </p:spPr>
        <p:txBody>
          <a:bodyPr/>
          <a:lstStyle/>
          <a:p>
            <a:fld id="{F0C8C4BC-48EE-42D6-991C-1F72BB7879C2}" type="slidenum">
              <a:rPr lang="hr-HR" smtClean="0"/>
              <a:pPr/>
              <a:t>‹#›</a:t>
            </a:fld>
            <a:endParaRPr lang="hr-HR"/>
          </a:p>
        </p:txBody>
      </p:sp>
      <p:sp>
        <p:nvSpPr>
          <p:cNvPr id="11" name="Pravokutnik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ravokutnik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ravokutnik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Rezervirano mjesto slik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hr-HR"/>
              <a:t>Pritisnite ikonu za dodavanje slike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ravokutnik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Zaobljeni pravokutnik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Rezervirano mjesto naslova 21"/>
          <p:cNvSpPr>
            <a:spLocks noGrp="1"/>
          </p:cNvSpPr>
          <p:nvPr>
            <p:ph type="title"/>
          </p:nvPr>
        </p:nvSpPr>
        <p:spPr>
          <a:xfrm>
            <a:off x="914400" y="274638"/>
            <a:ext cx="7772400" cy="1143000"/>
          </a:xfrm>
          <a:prstGeom prst="rect">
            <a:avLst/>
          </a:prstGeom>
        </p:spPr>
        <p:txBody>
          <a:bodyPr bIns="91440" anchor="b" anchorCtr="0">
            <a:normAutofit/>
          </a:bodyPr>
          <a:lstStyle/>
          <a:p>
            <a:r>
              <a:rPr kumimoji="0" lang="hr-HR"/>
              <a:t>Kliknite da biste uredili stil naslova matrice</a:t>
            </a:r>
            <a:endParaRPr kumimoji="0" lang="en-US"/>
          </a:p>
        </p:txBody>
      </p:sp>
      <p:sp>
        <p:nvSpPr>
          <p:cNvPr id="13" name="Rezervirano mjesto teksta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hr-HR"/>
              <a:t>Kliknite da biste uredili stilove teksta matrice</a:t>
            </a:r>
          </a:p>
          <a:p>
            <a:pPr lvl="1" eaLnBrk="1" latinLnBrk="0" hangingPunct="1"/>
            <a:r>
              <a:rPr kumimoji="0" lang="hr-HR"/>
              <a:t>Druga razina</a:t>
            </a:r>
          </a:p>
          <a:p>
            <a:pPr lvl="2" eaLnBrk="1" latinLnBrk="0" hangingPunct="1"/>
            <a:r>
              <a:rPr kumimoji="0" lang="hr-HR"/>
              <a:t>Treća razina</a:t>
            </a:r>
          </a:p>
          <a:p>
            <a:pPr lvl="3" eaLnBrk="1" latinLnBrk="0" hangingPunct="1"/>
            <a:r>
              <a:rPr kumimoji="0" lang="hr-HR"/>
              <a:t>Četvrta razina</a:t>
            </a:r>
          </a:p>
          <a:p>
            <a:pPr lvl="4" eaLnBrk="1" latinLnBrk="0" hangingPunct="1"/>
            <a:r>
              <a:rPr kumimoji="0" lang="hr-HR"/>
              <a:t>Peta razina</a:t>
            </a:r>
            <a:endParaRPr kumimoji="0" lang="en-US"/>
          </a:p>
        </p:txBody>
      </p:sp>
      <p:sp>
        <p:nvSpPr>
          <p:cNvPr id="14" name="Rezervirano mjesto datum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362540A-CE10-4AA5-A75A-7E17304293FF}" type="datetimeFigureOut">
              <a:rPr lang="hr-HR" smtClean="0"/>
              <a:pPr/>
              <a:t>22.11.2017.</a:t>
            </a:fld>
            <a:endParaRPr lang="hr-HR"/>
          </a:p>
        </p:txBody>
      </p:sp>
      <p:sp>
        <p:nvSpPr>
          <p:cNvPr id="3" name="Rezervirano mjesto podnožj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hr-HR"/>
          </a:p>
        </p:txBody>
      </p:sp>
      <p:sp>
        <p:nvSpPr>
          <p:cNvPr id="23" name="Rezervirano mjesto broja slajd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0C8C4BC-48EE-42D6-991C-1F72BB7879C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403648" y="1556792"/>
            <a:ext cx="7406640" cy="1472184"/>
          </a:xfrm>
        </p:spPr>
        <p:txBody>
          <a:bodyPr>
            <a:noAutofit/>
          </a:bodyPr>
          <a:lstStyle/>
          <a:p>
            <a:r>
              <a:rPr lang="hr-HR" sz="5400" dirty="0">
                <a:latin typeface="Comic Sans MS" pitchFamily="66" charset="0"/>
              </a:rPr>
              <a:t>MI JEDEMO ODGOVORNO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573016"/>
            <a:ext cx="4607476" cy="2447722"/>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anose="030F0702030302020204" pitchFamily="66" charset="0"/>
              </a:rPr>
              <a:t>PALMINO ULJE</a:t>
            </a:r>
          </a:p>
        </p:txBody>
      </p:sp>
      <p:sp>
        <p:nvSpPr>
          <p:cNvPr id="3" name="Rezervirano mjesto sadržaja 2"/>
          <p:cNvSpPr>
            <a:spLocks noGrp="1"/>
          </p:cNvSpPr>
          <p:nvPr>
            <p:ph sz="quarter" idx="1"/>
          </p:nvPr>
        </p:nvSpPr>
        <p:spPr>
          <a:xfrm>
            <a:off x="914400" y="1417638"/>
            <a:ext cx="7772400" cy="4572000"/>
          </a:xfrm>
        </p:spPr>
        <p:txBody>
          <a:bodyPr/>
          <a:lstStyle/>
          <a:p>
            <a:pPr fontAlgn="t"/>
            <a:r>
              <a:rPr lang="hr-HR" dirty="0">
                <a:latin typeface="Comic Sans MS" panose="030F0702030302020204" pitchFamily="66" charset="0"/>
              </a:rPr>
              <a:t>produktivna biljka, </a:t>
            </a:r>
            <a:r>
              <a:rPr lang="hr-HR" dirty="0" smtClean="0">
                <a:latin typeface="Comic Sans MS" panose="030F0702030302020204" pitchFamily="66" charset="0"/>
              </a:rPr>
              <a:t>uljarica</a:t>
            </a:r>
            <a:endParaRPr lang="hr-HR" dirty="0">
              <a:latin typeface="Comic Sans MS" panose="030F0702030302020204" pitchFamily="66" charset="0"/>
            </a:endParaRPr>
          </a:p>
          <a:p>
            <a:pPr fontAlgn="t"/>
            <a:r>
              <a:rPr lang="hr-HR" dirty="0">
                <a:latin typeface="Comic Sans MS" panose="030F0702030302020204" pitchFamily="66" charset="0"/>
              </a:rPr>
              <a:t>krčenje šuma</a:t>
            </a:r>
          </a:p>
          <a:p>
            <a:pPr fontAlgn="t"/>
            <a:r>
              <a:rPr lang="hr-HR" dirty="0">
                <a:latin typeface="Comic Sans MS" panose="030F0702030302020204" pitchFamily="66" charset="0"/>
              </a:rPr>
              <a:t>Kako riješiti problem?</a:t>
            </a:r>
          </a:p>
          <a:p>
            <a:endParaRPr lang="hr-H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3284984"/>
            <a:ext cx="4494175" cy="2850992"/>
          </a:xfrm>
          <a:prstGeom prst="rect">
            <a:avLst/>
          </a:prstGeom>
        </p:spPr>
      </p:pic>
    </p:spTree>
    <p:extLst>
      <p:ext uri="{BB962C8B-B14F-4D97-AF65-F5344CB8AC3E}">
        <p14:creationId xmlns:p14="http://schemas.microsoft.com/office/powerpoint/2010/main" val="6843584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latin typeface="Comic Sans MS" panose="030F0702030302020204" pitchFamily="66" charset="0"/>
              </a:rPr>
              <a:t>POŠTENA TRGOVINA</a:t>
            </a:r>
            <a:br>
              <a:rPr lang="hr-HR" dirty="0">
                <a:latin typeface="Comic Sans MS" panose="030F0702030302020204" pitchFamily="66" charset="0"/>
              </a:rPr>
            </a:br>
            <a:r>
              <a:rPr lang="hr-HR" dirty="0">
                <a:latin typeface="Comic Sans MS" panose="030F0702030302020204" pitchFamily="66" charset="0"/>
              </a:rPr>
              <a:t>(engl. </a:t>
            </a:r>
            <a:r>
              <a:rPr lang="hr-HR" i="1" dirty="0">
                <a:latin typeface="Comic Sans MS" panose="030F0702030302020204" pitchFamily="66" charset="0"/>
              </a:rPr>
              <a:t>FAIR TRADE)</a:t>
            </a:r>
          </a:p>
        </p:txBody>
      </p:sp>
      <p:sp>
        <p:nvSpPr>
          <p:cNvPr id="3" name="Rezervirano mjesto sadržaja 2"/>
          <p:cNvSpPr>
            <a:spLocks noGrp="1"/>
          </p:cNvSpPr>
          <p:nvPr>
            <p:ph sz="quarter" idx="1"/>
          </p:nvPr>
        </p:nvSpPr>
        <p:spPr>
          <a:xfrm>
            <a:off x="755576" y="1437978"/>
            <a:ext cx="7772400" cy="4572000"/>
          </a:xfrm>
        </p:spPr>
        <p:txBody>
          <a:bodyPr/>
          <a:lstStyle/>
          <a:p>
            <a:r>
              <a:rPr lang="hr-HR" dirty="0">
                <a:latin typeface="Comic Sans MS" panose="030F0702030302020204" pitchFamily="66" charset="0"/>
              </a:rPr>
              <a:t>Poštenje</a:t>
            </a:r>
          </a:p>
          <a:p>
            <a:r>
              <a:rPr lang="hr-HR" dirty="0">
                <a:latin typeface="Comic Sans MS" panose="030F0702030302020204" pitchFamily="66" charset="0"/>
              </a:rPr>
              <a:t>Dijalog</a:t>
            </a:r>
          </a:p>
          <a:p>
            <a:r>
              <a:rPr lang="hr-HR" dirty="0">
                <a:latin typeface="Comic Sans MS" panose="030F0702030302020204" pitchFamily="66" charset="0"/>
              </a:rPr>
              <a:t>Ukidanje siromaštva</a:t>
            </a:r>
          </a:p>
          <a:p>
            <a:pPr marL="0" indent="0">
              <a:buNone/>
            </a:pPr>
            <a:endParaRPr lang="hr-HR" dirty="0"/>
          </a:p>
          <a:p>
            <a:endParaRPr lang="hr-HR" dirty="0"/>
          </a:p>
          <a:p>
            <a:endParaRPr lang="hr-H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3212976"/>
            <a:ext cx="2232248" cy="2609121"/>
          </a:xfrm>
          <a:prstGeom prst="rect">
            <a:avLst/>
          </a:prstGeom>
        </p:spPr>
      </p:pic>
    </p:spTree>
    <p:extLst>
      <p:ext uri="{BB962C8B-B14F-4D97-AF65-F5344CB8AC3E}">
        <p14:creationId xmlns:p14="http://schemas.microsoft.com/office/powerpoint/2010/main" val="154312919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itchFamily="66" charset="0"/>
              </a:rPr>
              <a:t>ŠTO MI RADIMO?</a:t>
            </a:r>
          </a:p>
        </p:txBody>
      </p:sp>
      <p:sp>
        <p:nvSpPr>
          <p:cNvPr id="3" name="Rezervirano mjesto sadržaja 2"/>
          <p:cNvSpPr>
            <a:spLocks noGrp="1"/>
          </p:cNvSpPr>
          <p:nvPr>
            <p:ph sz="quarter" idx="1"/>
          </p:nvPr>
        </p:nvSpPr>
        <p:spPr/>
        <p:txBody>
          <a:bodyPr/>
          <a:lstStyle/>
          <a:p>
            <a:r>
              <a:rPr lang="hr-HR" dirty="0">
                <a:latin typeface="Comic Sans MS" pitchFamily="66" charset="0"/>
              </a:rPr>
              <a:t>SEDAM KORAKA</a:t>
            </a:r>
          </a:p>
        </p:txBody>
      </p:sp>
      <p:pic>
        <p:nvPicPr>
          <p:cNvPr id="4" name="Slika 3" descr="20171017_160944-1.jpg"/>
          <p:cNvPicPr>
            <a:picLocks noChangeAspect="1"/>
          </p:cNvPicPr>
          <p:nvPr/>
        </p:nvPicPr>
        <p:blipFill>
          <a:blip r:embed="rId3" cstate="print"/>
          <a:stretch>
            <a:fillRect/>
          </a:stretch>
        </p:blipFill>
        <p:spPr>
          <a:xfrm>
            <a:off x="2483768" y="1916832"/>
            <a:ext cx="3644374" cy="4464014"/>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latin typeface="Comic Sans MS" pitchFamily="66" charset="0"/>
              </a:rPr>
              <a:t>ŠTO MI RADIMO?</a:t>
            </a:r>
          </a:p>
        </p:txBody>
      </p:sp>
      <p:sp>
        <p:nvSpPr>
          <p:cNvPr id="3" name="Rezervirano mjesto sadržaja 2"/>
          <p:cNvSpPr>
            <a:spLocks noGrp="1"/>
          </p:cNvSpPr>
          <p:nvPr>
            <p:ph sz="quarter" idx="1"/>
          </p:nvPr>
        </p:nvSpPr>
        <p:spPr>
          <a:xfrm>
            <a:off x="914400" y="1417638"/>
            <a:ext cx="7772400" cy="4572000"/>
          </a:xfrm>
        </p:spPr>
        <p:txBody>
          <a:bodyPr/>
          <a:lstStyle/>
          <a:p>
            <a:r>
              <a:rPr lang="hr-HR" dirty="0">
                <a:latin typeface="Comic Sans MS" pitchFamily="66" charset="0"/>
              </a:rPr>
              <a:t>1. korak </a:t>
            </a:r>
            <a:r>
              <a:rPr lang="hr-HR" dirty="0" err="1">
                <a:latin typeface="Comic Sans MS" pitchFamily="66" charset="0"/>
              </a:rPr>
              <a:t>ekoodbor</a:t>
            </a:r>
            <a:endParaRPr lang="hr-HR" dirty="0">
              <a:latin typeface="Comic Sans MS" pitchFamily="66" charset="0"/>
            </a:endParaRPr>
          </a:p>
        </p:txBody>
      </p:sp>
      <p:pic>
        <p:nvPicPr>
          <p:cNvPr id="4" name="Content Placeholder 3">
            <a:extLst>
              <a:ext uri="{FF2B5EF4-FFF2-40B4-BE49-F238E27FC236}">
                <a16:creationId xmlns:a16="http://schemas.microsoft.com/office/drawing/2014/main" xmlns="" id="{9DC22DDF-DC16-4358-B474-1ED089B09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348880"/>
            <a:ext cx="3739902" cy="3355665"/>
          </a:xfrm>
          <a:prstGeom prst="rect">
            <a:avLst/>
          </a:prstGeom>
        </p:spPr>
      </p:pic>
    </p:spTree>
    <p:extLst>
      <p:ext uri="{BB962C8B-B14F-4D97-AF65-F5344CB8AC3E}">
        <p14:creationId xmlns:p14="http://schemas.microsoft.com/office/powerpoint/2010/main" val="25405085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Comic Sans MS" panose="030F0702030302020204" pitchFamily="66" charset="0"/>
              </a:rPr>
              <a:t>SEDAM KORAKA</a:t>
            </a:r>
          </a:p>
        </p:txBody>
      </p:sp>
      <p:sp>
        <p:nvSpPr>
          <p:cNvPr id="3" name="Content Placeholder 2"/>
          <p:cNvSpPr>
            <a:spLocks noGrp="1"/>
          </p:cNvSpPr>
          <p:nvPr>
            <p:ph sz="quarter" idx="1"/>
          </p:nvPr>
        </p:nvSpPr>
        <p:spPr/>
        <p:txBody>
          <a:bodyPr/>
          <a:lstStyle/>
          <a:p>
            <a:r>
              <a:rPr lang="hr-HR" dirty="0">
                <a:latin typeface="Comic Sans MS" panose="030F0702030302020204" pitchFamily="66" charset="0"/>
              </a:rPr>
              <a:t>1.Odbor ekoškole</a:t>
            </a:r>
          </a:p>
          <a:p>
            <a:pPr marL="0" indent="0">
              <a:buNone/>
            </a:pPr>
            <a:endParaRPr lang="hr-HR" dirty="0"/>
          </a:p>
          <a:p>
            <a:pPr marL="0" indent="0">
              <a:buNone/>
            </a:pPr>
            <a:endParaRPr lang="hr-HR" dirty="0"/>
          </a:p>
          <a:p>
            <a:endParaRPr lang="hr-HR" dirty="0"/>
          </a:p>
          <a:p>
            <a:pPr marL="0" indent="0">
              <a:buNone/>
            </a:pPr>
            <a:r>
              <a:rPr lang="hr-HR" dirty="0"/>
              <a:t> </a:t>
            </a:r>
          </a:p>
          <a:p>
            <a:pPr marL="0" indent="0">
              <a:buNone/>
            </a:pPr>
            <a:endParaRPr lang="hr-HR"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4743" b="34808"/>
          <a:stretch/>
        </p:blipFill>
        <p:spPr>
          <a:xfrm>
            <a:off x="1115616" y="2536230"/>
            <a:ext cx="6571026" cy="3557066"/>
          </a:xfrm>
          <a:prstGeom prst="rect">
            <a:avLst/>
          </a:prstGeom>
        </p:spPr>
      </p:pic>
    </p:spTree>
    <p:extLst>
      <p:ext uri="{BB962C8B-B14F-4D97-AF65-F5344CB8AC3E}">
        <p14:creationId xmlns:p14="http://schemas.microsoft.com/office/powerpoint/2010/main" val="38779944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a:latin typeface="Comic Sans MS" panose="030F0702030302020204" pitchFamily="66" charset="0"/>
              </a:rPr>
              <a:t>SEDAM KORAKA</a:t>
            </a:r>
            <a:r>
              <a:rPr lang="hr-HR" sz="2800" dirty="0">
                <a:latin typeface="Comic Sans MS" panose="030F0702030302020204" pitchFamily="66" charset="0"/>
              </a:rPr>
              <a:t/>
            </a:r>
            <a:br>
              <a:rPr lang="hr-HR" sz="2800" dirty="0">
                <a:latin typeface="Comic Sans MS" panose="030F0702030302020204" pitchFamily="66" charset="0"/>
              </a:rPr>
            </a:br>
            <a:endParaRPr lang="hr-HR" sz="2600" dirty="0">
              <a:latin typeface="Comic Sans MS" panose="030F0702030302020204" pitchFamily="66" charset="0"/>
            </a:endParaRPr>
          </a:p>
        </p:txBody>
      </p:sp>
      <p:pic>
        <p:nvPicPr>
          <p:cNvPr id="6" name="Content Placeholder 10">
            <a:extLst>
              <a:ext uri="{FF2B5EF4-FFF2-40B4-BE49-F238E27FC236}">
                <a16:creationId xmlns:a16="http://schemas.microsoft.com/office/drawing/2014/main" xmlns="" id="{5F190BD4-2DDD-453A-BE42-32F5E4FB02AC}"/>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563888" y="1916832"/>
            <a:ext cx="1944216" cy="4676031"/>
          </a:xfrm>
        </p:spPr>
      </p:pic>
      <p:sp>
        <p:nvSpPr>
          <p:cNvPr id="7" name="Title 1">
            <a:extLst>
              <a:ext uri="{FF2B5EF4-FFF2-40B4-BE49-F238E27FC236}">
                <a16:creationId xmlns:a16="http://schemas.microsoft.com/office/drawing/2014/main" xmlns="" id="{6CE679D8-B2A7-4446-92B9-EA6D3FA912E9}"/>
              </a:ext>
            </a:extLst>
          </p:cNvPr>
          <p:cNvSpPr txBox="1">
            <a:spLocks/>
          </p:cNvSpPr>
          <p:nvPr/>
        </p:nvSpPr>
        <p:spPr>
          <a:xfrm>
            <a:off x="755576" y="1052736"/>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hr-HR" sz="2800" dirty="0">
                <a:latin typeface="Comic Sans MS" panose="030F0702030302020204" pitchFamily="66" charset="0"/>
              </a:rPr>
              <a:t> 2.Analiza hrane</a:t>
            </a:r>
            <a:br>
              <a:rPr lang="hr-HR" sz="2800" dirty="0">
                <a:latin typeface="Comic Sans MS" panose="030F0702030302020204" pitchFamily="66" charset="0"/>
              </a:rPr>
            </a:br>
            <a:endParaRPr lang="hr-HR" sz="2600" dirty="0">
              <a:latin typeface="Comic Sans MS" panose="030F0702030302020204" pitchFamily="66" charset="0"/>
            </a:endParaRPr>
          </a:p>
        </p:txBody>
      </p:sp>
    </p:spTree>
    <p:extLst>
      <p:ext uri="{BB962C8B-B14F-4D97-AF65-F5344CB8AC3E}">
        <p14:creationId xmlns:p14="http://schemas.microsoft.com/office/powerpoint/2010/main" val="31365651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Comic Sans MS" panose="030F0702030302020204" pitchFamily="66" charset="0"/>
              </a:rPr>
              <a:t>SEDAM KORAKA</a:t>
            </a:r>
            <a:endParaRPr lang="hr-HR" dirty="0"/>
          </a:p>
        </p:txBody>
      </p:sp>
      <p:sp>
        <p:nvSpPr>
          <p:cNvPr id="3" name="Content Placeholder 2"/>
          <p:cNvSpPr>
            <a:spLocks noGrp="1"/>
          </p:cNvSpPr>
          <p:nvPr>
            <p:ph sz="quarter" idx="1"/>
          </p:nvPr>
        </p:nvSpPr>
        <p:spPr/>
        <p:txBody>
          <a:bodyPr/>
          <a:lstStyle/>
          <a:p>
            <a:r>
              <a:rPr lang="hr-HR" dirty="0">
                <a:latin typeface="Comic Sans MS" panose="030F0702030302020204" pitchFamily="66" charset="0"/>
              </a:rPr>
              <a:t>3.Plan rada</a:t>
            </a:r>
          </a:p>
          <a:p>
            <a:pPr marL="0" indent="0">
              <a:buNone/>
            </a:pPr>
            <a:endParaRPr lang="hr-HR" dirty="0">
              <a:latin typeface="Comic Sans MS" panose="030F0702030302020204" pitchFamily="66" charset="0"/>
            </a:endParaRPr>
          </a:p>
          <a:p>
            <a:endParaRPr lang="hr-HR" dirty="0"/>
          </a:p>
          <a:p>
            <a:endParaRPr lang="hr-HR" dirty="0"/>
          </a:p>
        </p:txBody>
      </p:sp>
      <p:pic>
        <p:nvPicPr>
          <p:cNvPr id="6" name="Picture 11">
            <a:extLst>
              <a:ext uri="{FF2B5EF4-FFF2-40B4-BE49-F238E27FC236}">
                <a16:creationId xmlns:a16="http://schemas.microsoft.com/office/drawing/2014/main" xmlns="" id="{7E781310-727C-4DFA-8E8A-56B77B5AE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420888"/>
            <a:ext cx="5259715" cy="3168352"/>
          </a:xfrm>
          <a:prstGeom prst="rect">
            <a:avLst/>
          </a:prstGeom>
        </p:spPr>
      </p:pic>
    </p:spTree>
    <p:extLst>
      <p:ext uri="{BB962C8B-B14F-4D97-AF65-F5344CB8AC3E}">
        <p14:creationId xmlns:p14="http://schemas.microsoft.com/office/powerpoint/2010/main" val="22860471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Comic Sans MS" panose="030F0702030302020204" pitchFamily="66" charset="0"/>
              </a:rPr>
              <a:t>AKCIJSKI PLAN</a:t>
            </a:r>
          </a:p>
        </p:txBody>
      </p:sp>
      <p:sp>
        <p:nvSpPr>
          <p:cNvPr id="3" name="Content Placeholder 2"/>
          <p:cNvSpPr>
            <a:spLocks noGrp="1"/>
          </p:cNvSpPr>
          <p:nvPr>
            <p:ph sz="quarter" idx="1"/>
          </p:nvPr>
        </p:nvSpPr>
        <p:spPr/>
        <p:txBody>
          <a:bodyPr/>
          <a:lstStyle/>
          <a:p>
            <a:r>
              <a:rPr lang="hr-HR" dirty="0">
                <a:latin typeface="Comic Sans MS" panose="030F0702030302020204" pitchFamily="66" charset="0"/>
              </a:rPr>
              <a:t>Dan kruha</a:t>
            </a:r>
          </a:p>
          <a:p>
            <a:r>
              <a:rPr lang="hr-HR" dirty="0">
                <a:latin typeface="Comic Sans MS" panose="030F0702030302020204" pitchFamily="66" charset="0"/>
              </a:rPr>
              <a:t>„Mislimo jedni na druge”</a:t>
            </a:r>
          </a:p>
          <a:p>
            <a:r>
              <a:rPr lang="hr-HR" dirty="0">
                <a:latin typeface="Comic Sans MS" panose="030F0702030302020204" pitchFamily="66" charset="0"/>
              </a:rPr>
              <a:t>Hranimo se sezonski</a:t>
            </a:r>
          </a:p>
          <a:p>
            <a:r>
              <a:rPr lang="sl-SI" dirty="0">
                <a:latin typeface="Comic Sans MS" panose="030F0702030302020204" pitchFamily="66" charset="0"/>
              </a:rPr>
              <a:t>Zabavimo se i grickajmo zdravo</a:t>
            </a:r>
          </a:p>
          <a:p>
            <a:r>
              <a:rPr lang="sl-SI" dirty="0">
                <a:latin typeface="Comic Sans MS" panose="030F0702030302020204" pitchFamily="66" charset="0"/>
              </a:rPr>
              <a:t>Tradicionalni načini čuvanja i konzerviranja hrane</a:t>
            </a:r>
          </a:p>
          <a:p>
            <a:r>
              <a:rPr lang="sl-SI" dirty="0">
                <a:latin typeface="Comic Sans MS" panose="030F0702030302020204" pitchFamily="66" charset="0"/>
              </a:rPr>
              <a:t>Što ostane nakon </a:t>
            </a:r>
            <a:r>
              <a:rPr lang="sl-SI" dirty="0" err="1">
                <a:latin typeface="Comic Sans MS" panose="030F0702030302020204" pitchFamily="66" charset="0"/>
              </a:rPr>
              <a:t>užine</a:t>
            </a:r>
            <a:r>
              <a:rPr lang="sl-SI" dirty="0">
                <a:latin typeface="Comic Sans MS" panose="030F0702030302020204" pitchFamily="66" charset="0"/>
              </a:rPr>
              <a:t>?</a:t>
            </a:r>
            <a:endParaRPr lang="hr-HR" dirty="0">
              <a:latin typeface="Comic Sans MS" panose="030F0702030302020204" pitchFamily="66" charset="0"/>
            </a:endParaRPr>
          </a:p>
        </p:txBody>
      </p:sp>
    </p:spTree>
    <p:extLst>
      <p:ext uri="{BB962C8B-B14F-4D97-AF65-F5344CB8AC3E}">
        <p14:creationId xmlns:p14="http://schemas.microsoft.com/office/powerpoint/2010/main" val="274448730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zervirano mjesto sadržaja 3" descr="IMG-20171012-WA0025.jpg"/>
          <p:cNvPicPr>
            <a:picLocks noGrp="1" noChangeAspect="1"/>
          </p:cNvPicPr>
          <p:nvPr>
            <p:ph sz="quarter" idx="4294967295"/>
          </p:nvPr>
        </p:nvPicPr>
        <p:blipFill>
          <a:blip r:embed="rId2" cstate="print"/>
          <a:stretch>
            <a:fillRect/>
          </a:stretch>
        </p:blipFill>
        <p:spPr>
          <a:xfrm>
            <a:off x="827584" y="2276872"/>
            <a:ext cx="7772400" cy="3476625"/>
          </a:xfrm>
        </p:spPr>
      </p:pic>
      <p:sp>
        <p:nvSpPr>
          <p:cNvPr id="5" name="TekstniOkvir 4"/>
          <p:cNvSpPr txBox="1"/>
          <p:nvPr/>
        </p:nvSpPr>
        <p:spPr>
          <a:xfrm>
            <a:off x="827584" y="980728"/>
            <a:ext cx="7848872" cy="954107"/>
          </a:xfrm>
          <a:prstGeom prst="rect">
            <a:avLst/>
          </a:prstGeom>
          <a:noFill/>
        </p:spPr>
        <p:txBody>
          <a:bodyPr wrap="square" rtlCol="0">
            <a:spAutoFit/>
          </a:bodyPr>
          <a:lstStyle/>
          <a:p>
            <a:pPr>
              <a:buFont typeface="Arial" pitchFamily="34" charset="0"/>
              <a:buChar char="•"/>
            </a:pPr>
            <a:r>
              <a:rPr lang="hr-HR" sz="2800" dirty="0" smtClean="0">
                <a:latin typeface="Comic Sans MS" pitchFamily="66" charset="0"/>
              </a:rPr>
              <a:t>Evo kako se kod nas tradicionalno konzervira hrana </a:t>
            </a:r>
            <a:endParaRPr lang="hr-HR" sz="2800"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Comic Sans MS" panose="030F0702030302020204" pitchFamily="66" charset="0"/>
              </a:rPr>
              <a:t>SEDAM KORAKA</a:t>
            </a:r>
            <a:endParaRPr lang="hr-HR" dirty="0"/>
          </a:p>
        </p:txBody>
      </p:sp>
      <p:sp>
        <p:nvSpPr>
          <p:cNvPr id="3" name="Content Placeholder 2"/>
          <p:cNvSpPr>
            <a:spLocks noGrp="1"/>
          </p:cNvSpPr>
          <p:nvPr>
            <p:ph sz="quarter" idx="1"/>
          </p:nvPr>
        </p:nvSpPr>
        <p:spPr/>
        <p:txBody>
          <a:bodyPr/>
          <a:lstStyle/>
          <a:p>
            <a:pPr>
              <a:buFont typeface="Arial" panose="020B0604020202020204" pitchFamily="34" charset="0"/>
              <a:buChar char="•"/>
            </a:pPr>
            <a:r>
              <a:rPr lang="hr-HR" dirty="0">
                <a:latin typeface="Comic Sans MS" panose="030F0702030302020204" pitchFamily="66" charset="0"/>
              </a:rPr>
              <a:t>4.Praćenje stanja i ocjenjivanje</a:t>
            </a:r>
          </a:p>
          <a:p>
            <a:pPr>
              <a:buFont typeface="Arial" panose="020B0604020202020204" pitchFamily="34" charset="0"/>
              <a:buChar char="•"/>
            </a:pPr>
            <a:endParaRPr lang="hr-HR" dirty="0">
              <a:latin typeface="Comic Sans MS" panose="030F0702030302020204" pitchFamily="66" charset="0"/>
            </a:endParaRPr>
          </a:p>
          <a:p>
            <a:pPr marL="0" indent="0">
              <a:buNone/>
            </a:pPr>
            <a:endParaRPr lang="hr-HR" dirty="0">
              <a:latin typeface="Comic Sans MS" panose="030F0702030302020204" pitchFamily="66" charset="0"/>
            </a:endParaRPr>
          </a:p>
        </p:txBody>
      </p:sp>
      <p:pic>
        <p:nvPicPr>
          <p:cNvPr id="4" name="Content Placeholder 3">
            <a:extLst>
              <a:ext uri="{FF2B5EF4-FFF2-40B4-BE49-F238E27FC236}">
                <a16:creationId xmlns:a16="http://schemas.microsoft.com/office/drawing/2014/main" xmlns="" id="{22BC0D1B-ACCA-4A81-B1FD-797E1DC043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7784" y="2060848"/>
            <a:ext cx="3371850" cy="4191000"/>
          </a:xfrm>
          <a:prstGeom prst="rect">
            <a:avLst/>
          </a:prstGeom>
        </p:spPr>
      </p:pic>
    </p:spTree>
    <p:extLst>
      <p:ext uri="{BB962C8B-B14F-4D97-AF65-F5344CB8AC3E}">
        <p14:creationId xmlns:p14="http://schemas.microsoft.com/office/powerpoint/2010/main" val="3236042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899592" y="692696"/>
            <a:ext cx="7772400" cy="4572000"/>
          </a:xfrm>
        </p:spPr>
        <p:txBody>
          <a:bodyPr/>
          <a:lstStyle/>
          <a:p>
            <a:r>
              <a:rPr lang="hr-HR" dirty="0">
                <a:latin typeface="Comic Sans MS" pitchFamily="66" charset="0"/>
              </a:rPr>
              <a:t>Barbara Vuger</a:t>
            </a:r>
          </a:p>
          <a:p>
            <a:r>
              <a:rPr lang="hr-HR" dirty="0">
                <a:latin typeface="Comic Sans MS" pitchFamily="66" charset="0"/>
              </a:rPr>
              <a:t>Judita Ćorić</a:t>
            </a:r>
          </a:p>
          <a:p>
            <a:r>
              <a:rPr lang="hr-HR" dirty="0">
                <a:latin typeface="Comic Sans MS" pitchFamily="66" charset="0"/>
              </a:rPr>
              <a:t>Monika Jeličić</a:t>
            </a:r>
          </a:p>
          <a:p>
            <a:r>
              <a:rPr lang="hr-HR" dirty="0">
                <a:latin typeface="Comic Sans MS" pitchFamily="66" charset="0"/>
              </a:rPr>
              <a:t>prof. Đurđica Culjak</a:t>
            </a:r>
          </a:p>
          <a:p>
            <a:r>
              <a:rPr lang="hr-HR" dirty="0">
                <a:latin typeface="Comic Sans MS" pitchFamily="66" charset="0"/>
              </a:rPr>
              <a:t>prof. Dunja Klepac</a:t>
            </a:r>
          </a:p>
          <a:p>
            <a:r>
              <a:rPr lang="hr-HR" dirty="0">
                <a:latin typeface="Comic Sans MS" pitchFamily="66" charset="0"/>
              </a:rPr>
              <a:t>prof. Katarina Jukić</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573016"/>
            <a:ext cx="2691249" cy="23027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3573016"/>
            <a:ext cx="1893907" cy="2458647"/>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xmlns="" id="{E7615EAF-60D3-4F42-88D8-C65CB87A230A}"/>
              </a:ext>
            </a:extLst>
          </p:cNvPr>
          <p:cNvSpPr>
            <a:spLocks noGrp="1"/>
          </p:cNvSpPr>
          <p:nvPr>
            <p:ph type="title"/>
          </p:nvPr>
        </p:nvSpPr>
        <p:spPr/>
        <p:txBody>
          <a:bodyPr/>
          <a:lstStyle/>
          <a:p>
            <a:r>
              <a:rPr lang="hr-HR" dirty="0">
                <a:latin typeface="Comic Sans MS" panose="030F0702030302020204" pitchFamily="66" charset="0"/>
              </a:rPr>
              <a:t>SEDAM KORAKA</a:t>
            </a:r>
          </a:p>
        </p:txBody>
      </p:sp>
      <p:sp>
        <p:nvSpPr>
          <p:cNvPr id="3" name="Rezervirano mjesto sadržaja 2">
            <a:extLst>
              <a:ext uri="{FF2B5EF4-FFF2-40B4-BE49-F238E27FC236}">
                <a16:creationId xmlns:a16="http://schemas.microsoft.com/office/drawing/2014/main" xmlns="" id="{56D97AF8-631A-4DD2-99C8-EDE71F5EDD55}"/>
              </a:ext>
            </a:extLst>
          </p:cNvPr>
          <p:cNvSpPr>
            <a:spLocks noGrp="1"/>
          </p:cNvSpPr>
          <p:nvPr>
            <p:ph sz="quarter" idx="1"/>
          </p:nvPr>
        </p:nvSpPr>
        <p:spPr/>
        <p:txBody>
          <a:bodyPr/>
          <a:lstStyle/>
          <a:p>
            <a:pPr>
              <a:buFont typeface="Arial" panose="020B0604020202020204" pitchFamily="34" charset="0"/>
              <a:buChar char="•"/>
            </a:pPr>
            <a:r>
              <a:rPr lang="hr-HR" dirty="0">
                <a:latin typeface="Comic Sans MS" panose="030F0702030302020204" pitchFamily="66" charset="0"/>
              </a:rPr>
              <a:t>5. Rad prema kurikulumu</a:t>
            </a:r>
          </a:p>
          <a:p>
            <a:endParaRPr lang="hr-HR" dirty="0"/>
          </a:p>
        </p:txBody>
      </p:sp>
      <p:pic>
        <p:nvPicPr>
          <p:cNvPr id="4" name="Picture 4">
            <a:extLst>
              <a:ext uri="{FF2B5EF4-FFF2-40B4-BE49-F238E27FC236}">
                <a16:creationId xmlns:a16="http://schemas.microsoft.com/office/drawing/2014/main" xmlns="" id="{FC2D725B-1E54-4DDE-A5D4-387AE1FB0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204864"/>
            <a:ext cx="2952328" cy="3898059"/>
          </a:xfrm>
          <a:prstGeom prst="rect">
            <a:avLst/>
          </a:prstGeom>
        </p:spPr>
      </p:pic>
    </p:spTree>
    <p:extLst>
      <p:ext uri="{BB962C8B-B14F-4D97-AF65-F5344CB8AC3E}">
        <p14:creationId xmlns:p14="http://schemas.microsoft.com/office/powerpoint/2010/main" val="124419275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9C18F198-72E9-44F0-98E9-68A655CB64B4}"/>
              </a:ext>
            </a:extLst>
          </p:cNvPr>
          <p:cNvSpPr>
            <a:spLocks noGrp="1"/>
          </p:cNvSpPr>
          <p:nvPr>
            <p:ph type="title"/>
          </p:nvPr>
        </p:nvSpPr>
        <p:spPr/>
        <p:txBody>
          <a:bodyPr/>
          <a:lstStyle/>
          <a:p>
            <a:r>
              <a:rPr lang="hr-HR" dirty="0">
                <a:latin typeface="Comic Sans MS" panose="030F0702030302020204" pitchFamily="66" charset="0"/>
              </a:rPr>
              <a:t>SEDAM KORAKA</a:t>
            </a:r>
            <a:endParaRPr lang="hr-HR" dirty="0"/>
          </a:p>
        </p:txBody>
      </p:sp>
      <p:sp>
        <p:nvSpPr>
          <p:cNvPr id="3" name="Rezervirano mjesto sadržaja 2">
            <a:extLst>
              <a:ext uri="{FF2B5EF4-FFF2-40B4-BE49-F238E27FC236}">
                <a16:creationId xmlns:a16="http://schemas.microsoft.com/office/drawing/2014/main" xmlns="" id="{3CB67BFB-6D82-413B-945E-111DF5DFA57D}"/>
              </a:ext>
            </a:extLst>
          </p:cNvPr>
          <p:cNvSpPr>
            <a:spLocks noGrp="1"/>
          </p:cNvSpPr>
          <p:nvPr>
            <p:ph sz="quarter" idx="1"/>
          </p:nvPr>
        </p:nvSpPr>
        <p:spPr/>
        <p:txBody>
          <a:bodyPr/>
          <a:lstStyle/>
          <a:p>
            <a:r>
              <a:rPr lang="hr-HR" dirty="0">
                <a:latin typeface="Comic Sans MS" panose="030F0702030302020204" pitchFamily="66" charset="0"/>
              </a:rPr>
              <a:t>6. Obavještavanje javnosti i uključivanje medija</a:t>
            </a:r>
          </a:p>
          <a:p>
            <a:endParaRPr lang="hr-HR" dirty="0">
              <a:latin typeface="Comic Sans MS" panose="030F0702030302020204" pitchFamily="66" charset="0"/>
            </a:endParaRPr>
          </a:p>
          <a:p>
            <a:endParaRPr lang="hr-HR" dirty="0"/>
          </a:p>
        </p:txBody>
      </p:sp>
      <p:pic>
        <p:nvPicPr>
          <p:cNvPr id="4" name="Picture 4">
            <a:extLst>
              <a:ext uri="{FF2B5EF4-FFF2-40B4-BE49-F238E27FC236}">
                <a16:creationId xmlns:a16="http://schemas.microsoft.com/office/drawing/2014/main" xmlns="" id="{FA487F35-5A87-4592-8018-810ED0074B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988840"/>
            <a:ext cx="2880320" cy="4545092"/>
          </a:xfrm>
          <a:prstGeom prst="rect">
            <a:avLst/>
          </a:prstGeom>
        </p:spPr>
      </p:pic>
    </p:spTree>
    <p:extLst>
      <p:ext uri="{BB962C8B-B14F-4D97-AF65-F5344CB8AC3E}">
        <p14:creationId xmlns:p14="http://schemas.microsoft.com/office/powerpoint/2010/main" val="288775398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Comic Sans MS" panose="030F0702030302020204" pitchFamily="66" charset="0"/>
              </a:rPr>
              <a:t>SEDAM KORAKA</a:t>
            </a:r>
            <a:endParaRPr lang="hr-HR" dirty="0"/>
          </a:p>
        </p:txBody>
      </p:sp>
      <p:sp>
        <p:nvSpPr>
          <p:cNvPr id="3" name="Content Placeholder 2"/>
          <p:cNvSpPr>
            <a:spLocks noGrp="1"/>
          </p:cNvSpPr>
          <p:nvPr>
            <p:ph sz="quarter" idx="1"/>
          </p:nvPr>
        </p:nvSpPr>
        <p:spPr/>
        <p:txBody>
          <a:bodyPr/>
          <a:lstStyle/>
          <a:p>
            <a:pPr>
              <a:buFont typeface="Arial" panose="020B0604020202020204" pitchFamily="34" charset="0"/>
              <a:buChar char="•"/>
            </a:pPr>
            <a:r>
              <a:rPr lang="hr-HR" dirty="0">
                <a:latin typeface="Comic Sans MS" panose="030F0702030302020204" pitchFamily="66" charset="0"/>
              </a:rPr>
              <a:t>7. Ekokodeks</a:t>
            </a:r>
          </a:p>
        </p:txBody>
      </p:sp>
      <p:pic>
        <p:nvPicPr>
          <p:cNvPr id="4" name="Picture 5">
            <a:extLst>
              <a:ext uri="{FF2B5EF4-FFF2-40B4-BE49-F238E27FC236}">
                <a16:creationId xmlns:a16="http://schemas.microsoft.com/office/drawing/2014/main" xmlns="" id="{4CC2842B-B0FB-4739-B784-C79E85133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060848"/>
            <a:ext cx="6347372" cy="3744416"/>
          </a:xfrm>
          <a:prstGeom prst="rect">
            <a:avLst/>
          </a:prstGeom>
        </p:spPr>
      </p:pic>
    </p:spTree>
    <p:extLst>
      <p:ext uri="{BB962C8B-B14F-4D97-AF65-F5344CB8AC3E}">
        <p14:creationId xmlns:p14="http://schemas.microsoft.com/office/powerpoint/2010/main" val="614359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latin typeface="Comic Sans MS" pitchFamily="66" charset="0"/>
              </a:rPr>
              <a:t>EKO KODEKS</a:t>
            </a:r>
            <a:endParaRPr lang="hr-HR" dirty="0">
              <a:latin typeface="Comic Sans MS" pitchFamily="66" charset="0"/>
            </a:endParaRPr>
          </a:p>
        </p:txBody>
      </p:sp>
      <p:sp>
        <p:nvSpPr>
          <p:cNvPr id="3" name="Rezervirano mjesto sadržaja 2"/>
          <p:cNvSpPr>
            <a:spLocks noGrp="1"/>
          </p:cNvSpPr>
          <p:nvPr>
            <p:ph sz="quarter" idx="1"/>
          </p:nvPr>
        </p:nvSpPr>
        <p:spPr/>
        <p:txBody>
          <a:bodyPr/>
          <a:lstStyle/>
          <a:p>
            <a:r>
              <a:rPr lang="hr-HR" dirty="0" smtClean="0">
                <a:latin typeface="Comic Sans MS" pitchFamily="66" charset="0"/>
              </a:rPr>
              <a:t>Tvoja budućnost je u tvom tanjuru. </a:t>
            </a:r>
          </a:p>
          <a:p>
            <a:r>
              <a:rPr lang="hr-HR" dirty="0" smtClean="0">
                <a:latin typeface="Comic Sans MS" pitchFamily="66" charset="0"/>
              </a:rPr>
              <a:t>Odgovorno jedi jer to za budućnost svijeta vrijedi.</a:t>
            </a:r>
          </a:p>
          <a:p>
            <a:endParaRPr lang="hr-HR" dirty="0">
              <a:latin typeface="Comic Sans MS" pitchFamily="66" charset="0"/>
            </a:endParaRPr>
          </a:p>
        </p:txBody>
      </p:sp>
      <p:pic>
        <p:nvPicPr>
          <p:cNvPr id="6" name="Slika 5" descr="6860328-1.jpg"/>
          <p:cNvPicPr>
            <a:picLocks noChangeAspect="1"/>
          </p:cNvPicPr>
          <p:nvPr/>
        </p:nvPicPr>
        <p:blipFill>
          <a:blip r:embed="rId3" cstate="print"/>
          <a:srcRect t="11354"/>
          <a:stretch>
            <a:fillRect/>
          </a:stretch>
        </p:blipFill>
        <p:spPr>
          <a:xfrm>
            <a:off x="2483768" y="2708920"/>
            <a:ext cx="4680520" cy="4149080"/>
          </a:xfrm>
          <a:prstGeom prst="rect">
            <a:avLst/>
          </a:prstGeom>
        </p:spPr>
      </p:pic>
      <p:pic>
        <p:nvPicPr>
          <p:cNvPr id="5" name="Slika 4" descr="earth_3d.jpg"/>
          <p:cNvPicPr>
            <a:picLocks noChangeAspect="1"/>
          </p:cNvPicPr>
          <p:nvPr/>
        </p:nvPicPr>
        <p:blipFill>
          <a:blip r:embed="rId4" cstate="print"/>
          <a:stretch>
            <a:fillRect/>
          </a:stretch>
        </p:blipFill>
        <p:spPr>
          <a:xfrm>
            <a:off x="3635896" y="3429000"/>
            <a:ext cx="2232248" cy="223224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latin typeface="Comic Sans MS" pitchFamily="66" charset="0"/>
              </a:rPr>
              <a:t>GLAVNE PREPORUKE PROJEKTA:</a:t>
            </a:r>
          </a:p>
        </p:txBody>
      </p:sp>
      <p:sp>
        <p:nvSpPr>
          <p:cNvPr id="3" name="Rezervirano mjesto sadržaja 2"/>
          <p:cNvSpPr>
            <a:spLocks noGrp="1"/>
          </p:cNvSpPr>
          <p:nvPr>
            <p:ph sz="quarter" idx="1"/>
          </p:nvPr>
        </p:nvSpPr>
        <p:spPr/>
        <p:txBody>
          <a:bodyPr/>
          <a:lstStyle/>
          <a:p>
            <a:r>
              <a:rPr lang="hr-HR" dirty="0">
                <a:latin typeface="Comic Sans MS" panose="030F0702030302020204" pitchFamily="66" charset="0"/>
              </a:rPr>
              <a:t>Jedite odgovorno tako da se hranite zdravo te hranu birate prema etičkim načelima</a:t>
            </a:r>
          </a:p>
          <a:p>
            <a:r>
              <a:rPr lang="hr-HR" dirty="0">
                <a:latin typeface="Comic Sans MS" panose="030F0702030302020204" pitchFamily="66" charset="0"/>
              </a:rPr>
              <a:t>Konzumirajte hranu koja je dobra i za vaše tijelo i za okoliš</a:t>
            </a:r>
          </a:p>
        </p:txBody>
      </p:sp>
      <p:pic>
        <p:nvPicPr>
          <p:cNvPr id="5" name="Slika 4">
            <a:extLst>
              <a:ext uri="{FF2B5EF4-FFF2-40B4-BE49-F238E27FC236}">
                <a16:creationId xmlns:a16="http://schemas.microsoft.com/office/drawing/2014/main" xmlns="" id="{D26A2D98-ACE4-4E30-8D8D-1EE8097F9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3284984"/>
            <a:ext cx="3737992" cy="3158603"/>
          </a:xfrm>
          <a:prstGeom prst="rect">
            <a:avLst/>
          </a:prstGeom>
        </p:spPr>
      </p:pic>
    </p:spTree>
    <p:extLst>
      <p:ext uri="{BB962C8B-B14F-4D97-AF65-F5344CB8AC3E}">
        <p14:creationId xmlns:p14="http://schemas.microsoft.com/office/powerpoint/2010/main" val="1561732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hr-HR" dirty="0">
                <a:latin typeface="Comic Sans MS" pitchFamily="66" charset="0"/>
              </a:rPr>
              <a:t>GLAVNE PREPORUKE PROJEKTA:</a:t>
            </a:r>
          </a:p>
        </p:txBody>
      </p:sp>
      <p:sp>
        <p:nvSpPr>
          <p:cNvPr id="3" name="Rezervirano mjesto sadržaja 2"/>
          <p:cNvSpPr>
            <a:spLocks noGrp="1"/>
          </p:cNvSpPr>
          <p:nvPr>
            <p:ph sz="quarter" idx="1"/>
          </p:nvPr>
        </p:nvSpPr>
        <p:spPr/>
        <p:txBody>
          <a:bodyPr/>
          <a:lstStyle/>
          <a:p>
            <a:pPr>
              <a:buFont typeface="Arial" panose="020B0604020202020204" pitchFamily="34" charset="0"/>
              <a:buChar char="•"/>
            </a:pPr>
            <a:r>
              <a:rPr lang="hr-HR" dirty="0">
                <a:latin typeface="Comic Sans MS" panose="030F0702030302020204" pitchFamily="66" charset="0"/>
              </a:rPr>
              <a:t>Ne razbacujte se hranom</a:t>
            </a:r>
          </a:p>
          <a:p>
            <a:pPr>
              <a:buFont typeface="Arial" panose="020B0604020202020204" pitchFamily="34" charset="0"/>
              <a:buChar char="•"/>
            </a:pPr>
            <a:r>
              <a:rPr lang="hr-HR" dirty="0">
                <a:latin typeface="Comic Sans MS" panose="030F0702030302020204" pitchFamily="66" charset="0"/>
              </a:rPr>
              <a:t>Pametno postupajte s ostatcima hrane</a:t>
            </a:r>
          </a:p>
          <a:p>
            <a:r>
              <a:rPr lang="hr-HR" dirty="0">
                <a:latin typeface="Comic Sans MS" panose="030F0702030302020204" pitchFamily="66" charset="0"/>
              </a:rPr>
              <a:t>Kupujte domaću hranu ili hranu koja ima malen utjecaj na okoliš</a:t>
            </a:r>
          </a:p>
        </p:txBody>
      </p:sp>
      <p:pic>
        <p:nvPicPr>
          <p:cNvPr id="5" name="Slika 4">
            <a:extLst>
              <a:ext uri="{FF2B5EF4-FFF2-40B4-BE49-F238E27FC236}">
                <a16:creationId xmlns:a16="http://schemas.microsoft.com/office/drawing/2014/main" xmlns="" id="{0931E684-71F6-4B08-857B-8CB453300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3645024"/>
            <a:ext cx="4276197" cy="2762423"/>
          </a:xfrm>
          <a:prstGeom prst="rect">
            <a:avLst/>
          </a:prstGeom>
        </p:spPr>
      </p:pic>
    </p:spTree>
    <p:extLst>
      <p:ext uri="{BB962C8B-B14F-4D97-AF65-F5344CB8AC3E}">
        <p14:creationId xmlns:p14="http://schemas.microsoft.com/office/powerpoint/2010/main" val="24984815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hr-HR"/>
          </a:p>
        </p:txBody>
      </p:sp>
      <p:sp>
        <p:nvSpPr>
          <p:cNvPr id="3" name="Rezervirano mjesto sadržaja 2"/>
          <p:cNvSpPr>
            <a:spLocks noGrp="1"/>
          </p:cNvSpPr>
          <p:nvPr>
            <p:ph sz="quarter" idx="1"/>
          </p:nvPr>
        </p:nvSpPr>
        <p:spPr/>
        <p:txBody>
          <a:bodyPr>
            <a:normAutofit/>
          </a:bodyPr>
          <a:lstStyle/>
          <a:p>
            <a:pPr>
              <a:buNone/>
            </a:pPr>
            <a:r>
              <a:rPr lang="hr-HR" sz="6000" dirty="0" smtClean="0">
                <a:latin typeface="Comic Sans MS" pitchFamily="66" charset="0"/>
              </a:rPr>
              <a:t>    </a:t>
            </a:r>
          </a:p>
          <a:p>
            <a:pPr>
              <a:buNone/>
            </a:pPr>
            <a:r>
              <a:rPr lang="hr-HR" sz="6000" dirty="0" smtClean="0">
                <a:latin typeface="Comic Sans MS" pitchFamily="66" charset="0"/>
              </a:rPr>
              <a:t>   HVALA VAM NA        	     PAŽNJI!</a:t>
            </a:r>
            <a:endParaRPr lang="hr-HR" sz="6000"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827584" y="620688"/>
            <a:ext cx="7772400" cy="5328592"/>
          </a:xfrm>
        </p:spPr>
        <p:txBody>
          <a:bodyPr/>
          <a:lstStyle/>
          <a:p>
            <a:pPr marL="0" indent="0">
              <a:buNone/>
            </a:pPr>
            <a:r>
              <a:rPr lang="hr-HR" dirty="0">
                <a:latin typeface="Comic Sans MS" panose="030F0702030302020204" pitchFamily="66" charset="0"/>
              </a:rPr>
              <a:t>„Hrana je potreba, hrana je ugoda, hrana je pitanje osobnih i kulturnih sklonosti.”</a:t>
            </a:r>
          </a:p>
          <a:p>
            <a:pPr marL="0" indent="0">
              <a:buNone/>
            </a:pPr>
            <a:endParaRPr lang="hr-HR" dirty="0"/>
          </a:p>
          <a:p>
            <a:r>
              <a:rPr lang="hr-HR" dirty="0">
                <a:latin typeface="Comic Sans MS" panose="030F0702030302020204" pitchFamily="66" charset="0"/>
              </a:rPr>
              <a:t>Hrana je pravo</a:t>
            </a:r>
          </a:p>
          <a:p>
            <a:r>
              <a:rPr lang="hr-HR" dirty="0">
                <a:latin typeface="Comic Sans MS" panose="030F0702030302020204" pitchFamily="66" charset="0"/>
              </a:rPr>
              <a:t>Globalni problem</a:t>
            </a:r>
          </a:p>
          <a:p>
            <a:r>
              <a:rPr lang="hr-HR" dirty="0">
                <a:latin typeface="Comic Sans MS" panose="030F0702030302020204" pitchFamily="66" charset="0"/>
              </a:rPr>
              <a:t>Mogućnost </a:t>
            </a:r>
          </a:p>
          <a:p>
            <a:endParaRPr lang="hr-HR" dirty="0">
              <a:latin typeface="Comic Sans MS" panose="030F0702030302020204" pitchFamily="66" charset="0"/>
            </a:endParaRPr>
          </a:p>
          <a:p>
            <a:endParaRPr lang="hr-HR" dirty="0"/>
          </a:p>
          <a:p>
            <a:endParaRPr lang="hr-H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3645024"/>
            <a:ext cx="3600400" cy="2397923"/>
          </a:xfrm>
          <a:prstGeom prst="rect">
            <a:avLst/>
          </a:prstGeom>
        </p:spPr>
      </p:pic>
    </p:spTree>
    <p:extLst>
      <p:ext uri="{BB962C8B-B14F-4D97-AF65-F5344CB8AC3E}">
        <p14:creationId xmlns:p14="http://schemas.microsoft.com/office/powerpoint/2010/main" val="3618382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Comic Sans MS" panose="030F0702030302020204" pitchFamily="66" charset="0"/>
              </a:rPr>
              <a:t>SUDIONICI</a:t>
            </a:r>
          </a:p>
        </p:txBody>
      </p:sp>
      <p:sp>
        <p:nvSpPr>
          <p:cNvPr id="3" name="Content Placeholder 2"/>
          <p:cNvSpPr>
            <a:spLocks noGrp="1"/>
          </p:cNvSpPr>
          <p:nvPr>
            <p:ph sz="quarter" idx="1"/>
          </p:nvPr>
        </p:nvSpPr>
        <p:spPr/>
        <p:txBody>
          <a:bodyPr/>
          <a:lstStyle/>
          <a:p>
            <a:r>
              <a:rPr lang="hr-HR" dirty="0">
                <a:latin typeface="Comic Sans MS" panose="030F0702030302020204" pitchFamily="66" charset="0"/>
              </a:rPr>
              <a:t>550 europskih </a:t>
            </a:r>
            <a:r>
              <a:rPr lang="hr-HR" dirty="0" err="1">
                <a:latin typeface="Comic Sans MS" panose="030F0702030302020204" pitchFamily="66" charset="0"/>
              </a:rPr>
              <a:t>ekoškola</a:t>
            </a:r>
            <a:endParaRPr lang="hr-HR" dirty="0">
              <a:latin typeface="Comic Sans MS" panose="030F0702030302020204" pitchFamily="66" charset="0"/>
            </a:endParaRPr>
          </a:p>
          <a:p>
            <a:r>
              <a:rPr lang="hr-HR" dirty="0">
                <a:latin typeface="Comic Sans MS" panose="030F0702030302020204" pitchFamily="66" charset="0"/>
              </a:rPr>
              <a:t>1 800 učitelja</a:t>
            </a:r>
          </a:p>
          <a:p>
            <a:r>
              <a:rPr lang="hr-HR" dirty="0">
                <a:latin typeface="Comic Sans MS" panose="030F0702030302020204" pitchFamily="66" charset="0"/>
              </a:rPr>
              <a:t>90 000 učenika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728" y="3045308"/>
            <a:ext cx="4576142" cy="2974492"/>
          </a:xfrm>
          <a:prstGeom prst="rect">
            <a:avLst/>
          </a:prstGeom>
        </p:spPr>
      </p:pic>
    </p:spTree>
    <p:extLst>
      <p:ext uri="{BB962C8B-B14F-4D97-AF65-F5344CB8AC3E}">
        <p14:creationId xmlns:p14="http://schemas.microsoft.com/office/powerpoint/2010/main" val="31242027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Comic Sans MS" panose="030F0702030302020204" pitchFamily="66" charset="0"/>
              </a:rPr>
              <a:t>CILJEVI</a:t>
            </a:r>
          </a:p>
        </p:txBody>
      </p:sp>
      <p:sp>
        <p:nvSpPr>
          <p:cNvPr id="3" name="Content Placeholder 2"/>
          <p:cNvSpPr>
            <a:spLocks noGrp="1"/>
          </p:cNvSpPr>
          <p:nvPr>
            <p:ph sz="quarter" idx="1"/>
          </p:nvPr>
        </p:nvSpPr>
        <p:spPr/>
        <p:txBody>
          <a:bodyPr/>
          <a:lstStyle/>
          <a:p>
            <a:r>
              <a:rPr lang="hr-HR" dirty="0">
                <a:latin typeface="Comic Sans MS" panose="030F0702030302020204" pitchFamily="66" charset="0"/>
              </a:rPr>
              <a:t>Osvijestiti i motivirati mlade na odgovorniju prehranu</a:t>
            </a:r>
          </a:p>
          <a:p>
            <a:r>
              <a:rPr lang="hr-HR" dirty="0">
                <a:latin typeface="Comic Sans MS" panose="030F0702030302020204" pitchFamily="66" charset="0"/>
              </a:rPr>
              <a:t>Podići svijest roditelja i šire zajednice</a:t>
            </a:r>
          </a:p>
          <a:p>
            <a:r>
              <a:rPr lang="hr-HR" dirty="0">
                <a:latin typeface="Comic Sans MS" panose="030F0702030302020204" pitchFamily="66" charset="0"/>
              </a:rPr>
              <a:t>Podijeliti iskustva s drugim sudionicima</a:t>
            </a:r>
          </a:p>
          <a:p>
            <a:endParaRPr lang="hr-HR" dirty="0"/>
          </a:p>
          <a:p>
            <a:pPr>
              <a:buNone/>
            </a:pPr>
            <a:endParaRPr lang="hr-HR" dirty="0"/>
          </a:p>
        </p:txBody>
      </p:sp>
      <p:pic>
        <p:nvPicPr>
          <p:cNvPr id="5" name="Slika 4">
            <a:extLst>
              <a:ext uri="{FF2B5EF4-FFF2-40B4-BE49-F238E27FC236}">
                <a16:creationId xmlns:a16="http://schemas.microsoft.com/office/drawing/2014/main" xmlns="" id="{5C9115EA-0287-40EA-B197-93717EC578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3861048"/>
            <a:ext cx="5677332" cy="2018966"/>
          </a:xfrm>
          <a:prstGeom prst="rect">
            <a:avLst/>
          </a:prstGeom>
        </p:spPr>
      </p:pic>
    </p:spTree>
    <p:extLst>
      <p:ext uri="{BB962C8B-B14F-4D97-AF65-F5344CB8AC3E}">
        <p14:creationId xmlns:p14="http://schemas.microsoft.com/office/powerpoint/2010/main" val="15222725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914400" y="1412776"/>
            <a:ext cx="7772400" cy="4607024"/>
          </a:xfrm>
        </p:spPr>
        <p:txBody>
          <a:bodyPr>
            <a:normAutofit/>
          </a:bodyPr>
          <a:lstStyle/>
          <a:p>
            <a:pPr marL="0" indent="0">
              <a:buNone/>
            </a:pPr>
            <a:r>
              <a:rPr lang="hr-HR" sz="2000" dirty="0" smtClean="0">
                <a:latin typeface="Comic Sans MS" pitchFamily="66" charset="0"/>
              </a:rPr>
              <a:t> </a:t>
            </a:r>
            <a:endParaRPr lang="hr-HR" sz="2000" dirty="0">
              <a:latin typeface="Comic Sans MS" pitchFamily="66" charset="0"/>
            </a:endParaRPr>
          </a:p>
          <a:p>
            <a:pPr marL="0" indent="0">
              <a:buFont typeface="Arial" pitchFamily="34" charset="0"/>
              <a:buChar char="•"/>
            </a:pPr>
            <a:r>
              <a:rPr lang="hr-HR" dirty="0" smtClean="0">
                <a:latin typeface="Comic Sans MS" pitchFamily="66" charset="0"/>
              </a:rPr>
              <a:t> što </a:t>
            </a:r>
            <a:r>
              <a:rPr lang="hr-HR" dirty="0">
                <a:latin typeface="Comic Sans MS" pitchFamily="66" charset="0"/>
              </a:rPr>
              <a:t>jedem?</a:t>
            </a:r>
          </a:p>
          <a:p>
            <a:pPr marL="0" indent="0">
              <a:buFont typeface="Arial" pitchFamily="34" charset="0"/>
              <a:buChar char="•"/>
            </a:pPr>
            <a:r>
              <a:rPr lang="hr-HR" dirty="0" smtClean="0">
                <a:latin typeface="Comic Sans MS" pitchFamily="66" charset="0"/>
              </a:rPr>
              <a:t> </a:t>
            </a:r>
            <a:r>
              <a:rPr lang="hr-HR" dirty="0">
                <a:latin typeface="Comic Sans MS" pitchFamily="66" charset="0"/>
              </a:rPr>
              <a:t>kako sve hrana utječe na planet?</a:t>
            </a:r>
          </a:p>
          <a:p>
            <a:pPr>
              <a:buNone/>
            </a:pPr>
            <a:r>
              <a:rPr lang="hr-HR" sz="2000" dirty="0">
                <a:latin typeface="Comic Sans MS" pitchFamily="66" charset="0"/>
              </a:rPr>
              <a:t>                                            </a:t>
            </a:r>
          </a:p>
          <a:p>
            <a:pPr marL="0" indent="0">
              <a:buNone/>
            </a:pPr>
            <a:endParaRPr lang="hr-HR" dirty="0">
              <a:latin typeface="Comic Sans MS" pitchFamily="66" charset="0"/>
            </a:endParaRPr>
          </a:p>
        </p:txBody>
      </p:sp>
      <p:pic>
        <p:nvPicPr>
          <p:cNvPr id="5" name="Slika 4">
            <a:extLst>
              <a:ext uri="{FF2B5EF4-FFF2-40B4-BE49-F238E27FC236}">
                <a16:creationId xmlns:a16="http://schemas.microsoft.com/office/drawing/2014/main" xmlns="" id="{8A9FDF08-3F81-4375-B324-E316D6E25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978" y="3063810"/>
            <a:ext cx="3424014" cy="2401921"/>
          </a:xfrm>
          <a:prstGeom prst="rect">
            <a:avLst/>
          </a:prstGeom>
        </p:spPr>
      </p:pic>
      <p:pic>
        <p:nvPicPr>
          <p:cNvPr id="7" name="Slika 6">
            <a:extLst>
              <a:ext uri="{FF2B5EF4-FFF2-40B4-BE49-F238E27FC236}">
                <a16:creationId xmlns:a16="http://schemas.microsoft.com/office/drawing/2014/main" xmlns="" id="{ADF26AC3-1799-4D87-89DE-87BB1A37C7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5888" y="2952378"/>
            <a:ext cx="2795016" cy="3048000"/>
          </a:xfrm>
          <a:prstGeom prst="rect">
            <a:avLst/>
          </a:prstGeom>
        </p:spPr>
      </p:pic>
      <p:sp>
        <p:nvSpPr>
          <p:cNvPr id="8" name="TekstniOkvir 7"/>
          <p:cNvSpPr txBox="1"/>
          <p:nvPr/>
        </p:nvSpPr>
        <p:spPr>
          <a:xfrm>
            <a:off x="1115616" y="404664"/>
            <a:ext cx="7560840" cy="1323439"/>
          </a:xfrm>
          <a:prstGeom prst="rect">
            <a:avLst/>
          </a:prstGeom>
          <a:noFill/>
        </p:spPr>
        <p:txBody>
          <a:bodyPr wrap="square" rtlCol="0">
            <a:spAutoFit/>
          </a:bodyPr>
          <a:lstStyle/>
          <a:p>
            <a:r>
              <a:rPr lang="hr-HR" sz="4000" dirty="0" smtClean="0">
                <a:solidFill>
                  <a:schemeClr val="tx2"/>
                </a:solidFill>
                <a:latin typeface="Comic Sans MS" pitchFamily="66" charset="0"/>
                <a:ea typeface="Ebrima" pitchFamily="2" charset="0"/>
                <a:cs typeface="Ebrima" pitchFamily="2" charset="0"/>
              </a:rPr>
              <a:t>PROJEKT SE BAVI PITANJIMA:</a:t>
            </a:r>
            <a:endParaRPr lang="hr-HR" sz="4000" dirty="0">
              <a:solidFill>
                <a:schemeClr val="tx2"/>
              </a:solidFill>
              <a:latin typeface="Comic Sans MS" pitchFamily="66" charset="0"/>
              <a:ea typeface="Ebrima" pitchFamily="2" charset="0"/>
              <a:cs typeface="Ebrima" pitchFamily="2"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914400" y="548680"/>
            <a:ext cx="7772400" cy="5471120"/>
          </a:xfrm>
        </p:spPr>
        <p:txBody>
          <a:bodyPr>
            <a:normAutofit/>
          </a:bodyPr>
          <a:lstStyle/>
          <a:p>
            <a:pPr marL="0" indent="0">
              <a:buNone/>
            </a:pPr>
            <a:r>
              <a:rPr lang="hr-HR" sz="4000" dirty="0">
                <a:solidFill>
                  <a:schemeClr val="tx2"/>
                </a:solidFill>
                <a:latin typeface="Comic Sans MS" pitchFamily="66" charset="0"/>
              </a:rPr>
              <a:t>PROJEKT SE BAVI PITANJIMA: </a:t>
            </a:r>
          </a:p>
          <a:p>
            <a:pPr marL="0" indent="0">
              <a:buFont typeface="Arial" pitchFamily="34" charset="0"/>
              <a:buChar char="•"/>
            </a:pPr>
            <a:r>
              <a:rPr lang="hr-HR" sz="2000" dirty="0" smtClean="0">
                <a:latin typeface="Comic Sans MS" pitchFamily="66" charset="0"/>
              </a:rPr>
              <a:t> </a:t>
            </a:r>
            <a:r>
              <a:rPr lang="hr-HR" dirty="0">
                <a:latin typeface="Comic Sans MS" pitchFamily="66" charset="0"/>
              </a:rPr>
              <a:t>koliko otpada proizvodim?</a:t>
            </a:r>
          </a:p>
          <a:p>
            <a:pPr>
              <a:buNone/>
            </a:pPr>
            <a:r>
              <a:rPr lang="hr-HR" sz="2000" dirty="0">
                <a:latin typeface="Comic Sans MS" pitchFamily="66" charset="0"/>
              </a:rPr>
              <a:t>                                       </a:t>
            </a:r>
          </a:p>
          <a:p>
            <a:pPr marL="0" indent="0">
              <a:buNone/>
            </a:pPr>
            <a:endParaRPr lang="hr-HR" dirty="0">
              <a:latin typeface="Comic Sans MS" pitchFamily="66"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6" y="2636912"/>
            <a:ext cx="5905500" cy="3143250"/>
          </a:xfrm>
          <a:prstGeom prst="rect">
            <a:avLst/>
          </a:prstGeom>
        </p:spPr>
      </p:pic>
    </p:spTree>
    <p:extLst>
      <p:ext uri="{BB962C8B-B14F-4D97-AF65-F5344CB8AC3E}">
        <p14:creationId xmlns:p14="http://schemas.microsoft.com/office/powerpoint/2010/main" val="52491049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899592" y="548680"/>
            <a:ext cx="7772400" cy="5471120"/>
          </a:xfrm>
        </p:spPr>
        <p:txBody>
          <a:bodyPr>
            <a:normAutofit/>
          </a:bodyPr>
          <a:lstStyle/>
          <a:p>
            <a:pPr marL="0" indent="0">
              <a:buNone/>
            </a:pPr>
            <a:r>
              <a:rPr lang="hr-HR" sz="4000" dirty="0">
                <a:solidFill>
                  <a:schemeClr val="tx2"/>
                </a:solidFill>
                <a:latin typeface="Comic Sans MS" pitchFamily="66" charset="0"/>
              </a:rPr>
              <a:t>PROJEKT SE BAVI PITANJIMA:</a:t>
            </a:r>
          </a:p>
          <a:p>
            <a:pPr>
              <a:buFont typeface="Arial" pitchFamily="34" charset="0"/>
              <a:buChar char="•"/>
            </a:pPr>
            <a:r>
              <a:rPr lang="hr-HR" dirty="0">
                <a:latin typeface="Comic Sans MS" pitchFamily="66" charset="0"/>
              </a:rPr>
              <a:t>tko proizvodi moju hranu?</a:t>
            </a:r>
          </a:p>
          <a:p>
            <a:pPr>
              <a:buFont typeface="Arial" pitchFamily="34" charset="0"/>
              <a:buChar char="•"/>
            </a:pPr>
            <a:r>
              <a:rPr lang="hr-HR" dirty="0">
                <a:latin typeface="Comic Sans MS" pitchFamily="66" charset="0"/>
              </a:rPr>
              <a:t>kako je moja hrana proizvedena?                 </a:t>
            </a:r>
            <a:r>
              <a:rPr lang="hr-HR" sz="2000" dirty="0">
                <a:latin typeface="Comic Sans MS" pitchFamily="66" charset="0"/>
              </a:rPr>
              <a:t>				  </a:t>
            </a:r>
          </a:p>
          <a:p>
            <a:pPr marL="0" indent="0">
              <a:buNone/>
            </a:pPr>
            <a:endParaRPr lang="hr-HR" dirty="0">
              <a:latin typeface="Comic Sans MS" pitchFamily="66" charset="0"/>
            </a:endParaRPr>
          </a:p>
        </p:txBody>
      </p:sp>
      <p:pic>
        <p:nvPicPr>
          <p:cNvPr id="5" name="Slika 4">
            <a:extLst>
              <a:ext uri="{FF2B5EF4-FFF2-40B4-BE49-F238E27FC236}">
                <a16:creationId xmlns:a16="http://schemas.microsoft.com/office/drawing/2014/main" xmlns="" id="{88B22454-AEDC-481D-BB61-14E72CCC0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3905250"/>
            <a:ext cx="4572000" cy="2952750"/>
          </a:xfrm>
          <a:prstGeom prst="rect">
            <a:avLst/>
          </a:prstGeom>
        </p:spPr>
      </p:pic>
      <p:pic>
        <p:nvPicPr>
          <p:cNvPr id="7" name="Slika 6">
            <a:extLst>
              <a:ext uri="{FF2B5EF4-FFF2-40B4-BE49-F238E27FC236}">
                <a16:creationId xmlns:a16="http://schemas.microsoft.com/office/drawing/2014/main" xmlns="" id="{0BD3CBD9-7A6D-49F1-BEE6-04813A1ABE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780928"/>
            <a:ext cx="2420025" cy="1879078"/>
          </a:xfrm>
          <a:prstGeom prst="rect">
            <a:avLst/>
          </a:prstGeom>
        </p:spPr>
      </p:pic>
    </p:spTree>
    <p:extLst>
      <p:ext uri="{BB962C8B-B14F-4D97-AF65-F5344CB8AC3E}">
        <p14:creationId xmlns:p14="http://schemas.microsoft.com/office/powerpoint/2010/main" val="35542532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sz="quarter" idx="1"/>
          </p:nvPr>
        </p:nvSpPr>
        <p:spPr>
          <a:xfrm>
            <a:off x="914400" y="548680"/>
            <a:ext cx="7772400" cy="5471120"/>
          </a:xfrm>
        </p:spPr>
        <p:txBody>
          <a:bodyPr>
            <a:normAutofit/>
          </a:bodyPr>
          <a:lstStyle/>
          <a:p>
            <a:pPr marL="0" indent="0">
              <a:buNone/>
            </a:pPr>
            <a:r>
              <a:rPr lang="hr-HR" sz="4000" dirty="0">
                <a:solidFill>
                  <a:schemeClr val="tx2"/>
                </a:solidFill>
                <a:latin typeface="Comic Sans MS" pitchFamily="66" charset="0"/>
              </a:rPr>
              <a:t>PROJEKT SE BAVI PITANJIMA: </a:t>
            </a:r>
          </a:p>
          <a:p>
            <a:pPr marL="0" indent="0">
              <a:buFont typeface="Arial" pitchFamily="34" charset="0"/>
              <a:buChar char="•"/>
            </a:pPr>
            <a:r>
              <a:rPr lang="hr-HR" dirty="0" smtClean="0">
                <a:latin typeface="Comic Sans MS" pitchFamily="66" charset="0"/>
              </a:rPr>
              <a:t> kako </a:t>
            </a:r>
            <a:r>
              <a:rPr lang="hr-HR" dirty="0">
                <a:latin typeface="Comic Sans MS" pitchFamily="66" charset="0"/>
              </a:rPr>
              <a:t>sve hrana utječe na ljude?</a:t>
            </a:r>
          </a:p>
          <a:p>
            <a:pPr>
              <a:buNone/>
            </a:pPr>
            <a:r>
              <a:rPr lang="hr-HR" sz="2000" dirty="0">
                <a:latin typeface="Comic Sans MS" pitchFamily="66" charset="0"/>
              </a:rPr>
              <a:t>                                            </a:t>
            </a:r>
          </a:p>
          <a:p>
            <a:pPr marL="0" indent="0">
              <a:buNone/>
            </a:pPr>
            <a:endParaRPr lang="hr-HR" dirty="0">
              <a:latin typeface="Comic Sans MS" pitchFamily="66" charset="0"/>
            </a:endParaRPr>
          </a:p>
        </p:txBody>
      </p:sp>
      <p:pic>
        <p:nvPicPr>
          <p:cNvPr id="4" name="Slika 3">
            <a:extLst>
              <a:ext uri="{FF2B5EF4-FFF2-40B4-BE49-F238E27FC236}">
                <a16:creationId xmlns:a16="http://schemas.microsoft.com/office/drawing/2014/main" xmlns="" id="{C23CE272-42FD-4DCE-83D5-DFE94BE879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3068960"/>
            <a:ext cx="2600325" cy="1752600"/>
          </a:xfrm>
          <a:prstGeom prst="rect">
            <a:avLst/>
          </a:prstGeom>
        </p:spPr>
      </p:pic>
      <p:pic>
        <p:nvPicPr>
          <p:cNvPr id="7" name="Slika 6">
            <a:extLst>
              <a:ext uri="{FF2B5EF4-FFF2-40B4-BE49-F238E27FC236}">
                <a16:creationId xmlns:a16="http://schemas.microsoft.com/office/drawing/2014/main" xmlns="" id="{F9A0608F-4F15-49AB-B93D-D82C753526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5936" y="2708920"/>
            <a:ext cx="3505571" cy="2518168"/>
          </a:xfrm>
          <a:prstGeom prst="rect">
            <a:avLst/>
          </a:prstGeom>
        </p:spPr>
      </p:pic>
    </p:spTree>
    <p:extLst>
      <p:ext uri="{BB962C8B-B14F-4D97-AF65-F5344CB8AC3E}">
        <p14:creationId xmlns:p14="http://schemas.microsoft.com/office/powerpoint/2010/main" val="23994865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pital">
  <a:themeElements>
    <a:clrScheme name="Kapital">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Kapital">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pital">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1507</TotalTime>
  <Words>2063</Words>
  <Application>Microsoft Office PowerPoint</Application>
  <PresentationFormat>Prikaz na zaslonu (4:3)</PresentationFormat>
  <Paragraphs>148</Paragraphs>
  <Slides>26</Slides>
  <Notes>24</Notes>
  <HiddenSlides>0</HiddenSlides>
  <MMClips>0</MMClips>
  <ScaleCrop>false</ScaleCrop>
  <HeadingPairs>
    <vt:vector size="4" baseType="variant">
      <vt:variant>
        <vt:lpstr>Tema</vt:lpstr>
      </vt:variant>
      <vt:variant>
        <vt:i4>1</vt:i4>
      </vt:variant>
      <vt:variant>
        <vt:lpstr>Naslovi slajdova</vt:lpstr>
      </vt:variant>
      <vt:variant>
        <vt:i4>26</vt:i4>
      </vt:variant>
    </vt:vector>
  </HeadingPairs>
  <TitlesOfParts>
    <vt:vector size="27" baseType="lpstr">
      <vt:lpstr>Kapital</vt:lpstr>
      <vt:lpstr>MI JEDEMO ODGOVORNO</vt:lpstr>
      <vt:lpstr>PowerPointova prezentacija</vt:lpstr>
      <vt:lpstr>PowerPointova prezentacija</vt:lpstr>
      <vt:lpstr>SUDIONICI</vt:lpstr>
      <vt:lpstr>CILJEVI</vt:lpstr>
      <vt:lpstr>PowerPointova prezentacija</vt:lpstr>
      <vt:lpstr>PowerPointova prezentacija</vt:lpstr>
      <vt:lpstr>PowerPointova prezentacija</vt:lpstr>
      <vt:lpstr>PowerPointova prezentacija</vt:lpstr>
      <vt:lpstr>PALMINO ULJE</vt:lpstr>
      <vt:lpstr>POŠTENA TRGOVINA (engl. FAIR TRADE)</vt:lpstr>
      <vt:lpstr>ŠTO MI RADIMO?</vt:lpstr>
      <vt:lpstr>ŠTO MI RADIMO?</vt:lpstr>
      <vt:lpstr>SEDAM KORAKA</vt:lpstr>
      <vt:lpstr>SEDAM KORAKA </vt:lpstr>
      <vt:lpstr>SEDAM KORAKA</vt:lpstr>
      <vt:lpstr>AKCIJSKI PLAN</vt:lpstr>
      <vt:lpstr>PowerPointova prezentacija</vt:lpstr>
      <vt:lpstr>SEDAM KORAKA</vt:lpstr>
      <vt:lpstr>SEDAM KORAKA</vt:lpstr>
      <vt:lpstr>SEDAM KORAKA</vt:lpstr>
      <vt:lpstr>SEDAM KORAKA</vt:lpstr>
      <vt:lpstr>EKO KODEKS</vt:lpstr>
      <vt:lpstr>GLAVNE PREPORUKE PROJEKTA:</vt:lpstr>
      <vt:lpstr>GLAVNE PREPORUKE PROJEKTA:</vt:lpstr>
      <vt:lpstr>PowerPointova prezentacija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Dani</dc:creator>
  <cp:lastModifiedBy>Dijana</cp:lastModifiedBy>
  <cp:revision>161</cp:revision>
  <dcterms:created xsi:type="dcterms:W3CDTF">2017-09-28T09:30:46Z</dcterms:created>
  <dcterms:modified xsi:type="dcterms:W3CDTF">2017-11-22T09:48:34Z</dcterms:modified>
</cp:coreProperties>
</file>